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12"/>
  </p:notesMasterIdLst>
  <p:sldIdLst>
    <p:sldId id="307" r:id="rId3"/>
    <p:sldId id="321" r:id="rId4"/>
    <p:sldId id="322" r:id="rId5"/>
    <p:sldId id="311" r:id="rId6"/>
    <p:sldId id="323" r:id="rId7"/>
    <p:sldId id="324" r:id="rId8"/>
    <p:sldId id="325" r:id="rId9"/>
    <p:sldId id="326" r:id="rId10"/>
    <p:sldId id="327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llimore Anthony" initials="D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7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75252" autoAdjust="0"/>
  </p:normalViewPr>
  <p:slideViewPr>
    <p:cSldViewPr>
      <p:cViewPr>
        <p:scale>
          <a:sx n="47" d="100"/>
          <a:sy n="47" d="100"/>
        </p:scale>
        <p:origin x="-2046" y="-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4FC1C-9884-489D-A03D-8208203AA5A4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A59DB-4411-4179-9AB8-4A03E122F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7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868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A59DB-4411-4179-9AB8-4A03E122FC9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35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5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B3EC4B-9500-4C7C-A7E3-36261BECE1FD}" type="datetimeFigureOut">
              <a:rPr lang="en-GB" smtClean="0">
                <a:solidFill>
                  <a:prstClr val="black"/>
                </a:solidFill>
              </a:rPr>
              <a:pPr/>
              <a:t>15/10/2020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7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B3EC4B-9500-4C7C-A7E3-36261BECE1FD}" type="datetimeFigureOut">
              <a:rPr lang="en-GB" smtClean="0">
                <a:solidFill>
                  <a:prstClr val="black"/>
                </a:solidFill>
              </a:rPr>
              <a:pPr/>
              <a:t>15/10/2020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51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B3EC4B-9500-4C7C-A7E3-36261BECE1FD}" type="datetimeFigureOut">
              <a:rPr lang="en-GB" smtClean="0">
                <a:solidFill>
                  <a:prstClr val="black"/>
                </a:solidFill>
              </a:rPr>
              <a:pPr/>
              <a:t>15/10/2020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98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24" y="-719"/>
            <a:ext cx="8805664" cy="114300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00499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47525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84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99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B3EC4B-9500-4C7C-A7E3-36261BECE1FD}" type="datetimeFigureOut">
              <a:rPr lang="en-GB" smtClean="0">
                <a:solidFill>
                  <a:prstClr val="black"/>
                </a:solidFill>
              </a:rPr>
              <a:pPr/>
              <a:t>15/10/2020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99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B3EC4B-9500-4C7C-A7E3-36261BECE1FD}" type="datetimeFigureOut">
              <a:rPr lang="en-GB" smtClean="0">
                <a:solidFill>
                  <a:prstClr val="black"/>
                </a:solidFill>
              </a:rPr>
              <a:pPr/>
              <a:t>15/10/2020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72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99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B3EC4B-9500-4C7C-A7E3-36261BECE1FD}" type="datetimeFigureOut">
              <a:rPr lang="en-GB" smtClean="0">
                <a:solidFill>
                  <a:prstClr val="black"/>
                </a:solidFill>
              </a:rPr>
              <a:pPr/>
              <a:t>15/10/2020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3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27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B3EC4B-9500-4C7C-A7E3-36261BECE1FD}" type="datetimeFigureOut">
              <a:rPr lang="en-GB" smtClean="0">
                <a:solidFill>
                  <a:prstClr val="black"/>
                </a:solidFill>
              </a:rPr>
              <a:pPr/>
              <a:t>15/10/2020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502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624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B3EC4B-9500-4C7C-A7E3-36261BECE1FD}" type="datetimeFigureOut">
              <a:rPr lang="en-GB" smtClean="0">
                <a:solidFill>
                  <a:prstClr val="black"/>
                </a:solidFill>
              </a:rPr>
              <a:pPr/>
              <a:t>15/10/2020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D9421E-016C-4FAB-8245-AB26AE1DD97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8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-4727"/>
            <a:ext cx="8928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1600201"/>
            <a:ext cx="8928992" cy="434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524328" y="6237312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#glosSTP</a:t>
            </a:r>
            <a:endParaRPr lang="en-GB" sz="2200" dirty="0">
              <a:solidFill>
                <a:srgbClr val="4F81BD">
                  <a:lumMod val="60000"/>
                  <a:lumOff val="4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6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4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499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8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-4727"/>
            <a:ext cx="8928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1600201"/>
            <a:ext cx="8928992" cy="434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524328" y="6237312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#glosSTP</a:t>
            </a:r>
            <a:endParaRPr lang="en-GB" sz="2200" dirty="0">
              <a:solidFill>
                <a:srgbClr val="4F81BD">
                  <a:lumMod val="60000"/>
                  <a:lumOff val="4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9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00499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632848" cy="2484246"/>
          </a:xfrm>
        </p:spPr>
        <p:txBody>
          <a:bodyPr lIns="0" tIns="0" rIns="0" bIns="0">
            <a:noAutofit/>
          </a:bodyPr>
          <a:lstStyle/>
          <a:p>
            <a:pPr>
              <a:spcBef>
                <a:spcPts val="1200"/>
              </a:spcBef>
              <a:spcAft>
                <a:spcPts val="3000"/>
              </a:spcAft>
            </a:pPr>
            <a:r>
              <a:rPr lang="en-GB" sz="4000" dirty="0" smtClean="0">
                <a:solidFill>
                  <a:srgbClr val="42781E"/>
                </a:solidFill>
              </a:rPr>
              <a:t>A new Community Hospital for the Forest of Dean</a:t>
            </a:r>
            <a:endParaRPr lang="en-GB" sz="4000" dirty="0">
              <a:solidFill>
                <a:srgbClr val="42781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3305944" cy="7471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57" y="155982"/>
            <a:ext cx="2021477" cy="77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42781E"/>
                </a:solidFill>
              </a:rPr>
              <a:t>Background</a:t>
            </a:r>
            <a:endParaRPr lang="en-GB" dirty="0">
              <a:solidFill>
                <a:srgbClr val="4278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60" y="908720"/>
            <a:ext cx="8856984" cy="475252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GB" sz="1900" b="1" dirty="0">
              <a:solidFill>
                <a:prstClr val="black"/>
              </a:solidFill>
              <a:latin typeface="Calibri"/>
              <a:cs typeface="+mn-cs"/>
            </a:endParaRPr>
          </a:p>
          <a:p>
            <a:r>
              <a:rPr lang="en-GB" dirty="0" smtClean="0"/>
              <a:t>January 2018: Following earlier engagement and Consultation, GCCG  Governing Body and GHC (formerly GCS) Board approved the proposal to develop a new CH in the Forest of Dean.</a:t>
            </a:r>
          </a:p>
          <a:p>
            <a:r>
              <a:rPr lang="en-GB" dirty="0" smtClean="0"/>
              <a:t>August 2018: Approval of Citizens’ Jury recommendation to build the new hospital in, or near, Cinderford. </a:t>
            </a:r>
          </a:p>
          <a:p>
            <a:r>
              <a:rPr lang="en-GB" dirty="0" smtClean="0"/>
              <a:t>August 2019: Engagement to help develop ideas about the range of services in the new hospital. </a:t>
            </a:r>
          </a:p>
          <a:p>
            <a:r>
              <a:rPr lang="en-GB" dirty="0" smtClean="0"/>
              <a:t>December 2019: Site for the new hospital announced.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2852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42781E"/>
                </a:solidFill>
              </a:rPr>
              <a:t>Engagement 2019: </a:t>
            </a:r>
            <a:r>
              <a:rPr lang="en-GB" smtClean="0">
                <a:solidFill>
                  <a:srgbClr val="42781E"/>
                </a:solidFill>
              </a:rPr>
              <a:t>Feedback received </a:t>
            </a:r>
            <a:endParaRPr lang="en-GB" dirty="0">
              <a:solidFill>
                <a:srgbClr val="4278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04056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GB" b="1" dirty="0" smtClean="0">
                <a:solidFill>
                  <a:srgbClr val="42781E"/>
                </a:solidFill>
              </a:rPr>
              <a:t>Numbers </a:t>
            </a:r>
            <a:r>
              <a:rPr lang="en-GB" b="1" dirty="0">
                <a:solidFill>
                  <a:srgbClr val="42781E"/>
                </a:solidFill>
              </a:rPr>
              <a:t>of beds 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Significant concerns about any reduction in beds, given the rising population and increase in elderly demographic.  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Insufficient detail regarding alternative provision for Gloucester and Cheltenham residents was provided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The bed planning does not seem to account for people who chose to die in a community hospital. </a:t>
            </a: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GB" b="1" dirty="0">
                <a:solidFill>
                  <a:srgbClr val="42781E"/>
                </a:solidFill>
              </a:rPr>
              <a:t>Urgent care</a:t>
            </a:r>
            <a:r>
              <a:rPr lang="en-GB" dirty="0">
                <a:solidFill>
                  <a:srgbClr val="42781E"/>
                </a:solidFill>
              </a:rPr>
              <a:t> </a:t>
            </a:r>
          </a:p>
          <a:p>
            <a:pPr lvl="0">
              <a:spcBef>
                <a:spcPts val="432"/>
              </a:spcBef>
            </a:pPr>
            <a:r>
              <a:rPr lang="en-GB" dirty="0">
                <a:solidFill>
                  <a:prstClr val="black"/>
                </a:solidFill>
              </a:rPr>
              <a:t>Transport/accessibility in the Forest of Dean is really difficult. Cinderford is particularly difficult to reach from the southern part of the Forest. </a:t>
            </a:r>
          </a:p>
          <a:p>
            <a:pPr lvl="0">
              <a:spcBef>
                <a:spcPts val="432"/>
              </a:spcBef>
            </a:pPr>
            <a:r>
              <a:rPr lang="en-GB" dirty="0">
                <a:solidFill>
                  <a:prstClr val="black"/>
                </a:solidFill>
              </a:rPr>
              <a:t>GP appointments – improvements to accessibility of local GP appointments are required to support urgent/out-of-hours care. </a:t>
            </a:r>
          </a:p>
          <a:p>
            <a:pPr lvl="0">
              <a:spcBef>
                <a:spcPts val="432"/>
              </a:spcBef>
            </a:pPr>
            <a:endParaRPr lang="en-GB" dirty="0">
              <a:solidFill>
                <a:prstClr val="black"/>
              </a:solidFill>
            </a:endParaRPr>
          </a:p>
          <a:p>
            <a:pPr marL="0" lvl="0" indent="0">
              <a:spcBef>
                <a:spcPts val="432"/>
              </a:spcBef>
              <a:buNone/>
            </a:pPr>
            <a:r>
              <a:rPr lang="en-GB" b="1" dirty="0">
                <a:solidFill>
                  <a:srgbClr val="42781E"/>
                </a:solidFill>
              </a:rPr>
              <a:t>Outpatient and Diagnostic Services</a:t>
            </a:r>
          </a:p>
          <a:p>
            <a:pPr lvl="0">
              <a:spcBef>
                <a:spcPts val="432"/>
              </a:spcBef>
            </a:pPr>
            <a:r>
              <a:rPr lang="en-GB" dirty="0">
                <a:solidFill>
                  <a:prstClr val="black"/>
                </a:solidFill>
              </a:rPr>
              <a:t>Current range of services provided at the Dilke and Lydney hospitals should be provided in the new hospital - including therapies, follow-up appointments, children’s services, screening, ophthalmology and audiology/hearing aid service.</a:t>
            </a:r>
          </a:p>
          <a:p>
            <a:pPr lvl="0">
              <a:spcBef>
                <a:spcPts val="432"/>
              </a:spcBef>
            </a:pPr>
            <a:r>
              <a:rPr lang="en-GB" dirty="0">
                <a:solidFill>
                  <a:prstClr val="black"/>
                </a:solidFill>
              </a:rPr>
              <a:t>Some of the diagnostic services commonly mentioned include: blood tests, endoscopy and colonoscopy, screening, x-ray, and ultrasound.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42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352"/>
            <a:ext cx="8805664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42781E"/>
                </a:solidFill>
                <a:latin typeface="Calibri"/>
                <a:cs typeface="+mj-cs"/>
              </a:rPr>
              <a:t>The proposal in brief</a:t>
            </a:r>
            <a:endParaRPr lang="en-GB" dirty="0">
              <a:solidFill>
                <a:srgbClr val="42781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980728"/>
            <a:ext cx="8280920" cy="532859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 smtClean="0">
                <a:solidFill>
                  <a:prstClr val="black"/>
                </a:solidFill>
              </a:rPr>
              <a:t>Hospital design will provide flexible space, be environmentally friendly and reflect the unique heritage and landscape of the Forest of Dean.  </a:t>
            </a:r>
          </a:p>
          <a:p>
            <a:pPr marL="0" lvl="0" indent="0">
              <a:buNone/>
            </a:pPr>
            <a:endParaRPr lang="en-GB" dirty="0" smtClean="0">
              <a:solidFill>
                <a:prstClr val="black"/>
              </a:solidFill>
            </a:endParaRP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Inpatient unit: 24 beds</a:t>
            </a: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Outpatient services: a range of consultation rooms, treatment rooms, group room</a:t>
            </a: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Urgent care – 8am – 8pm, seven days a week</a:t>
            </a: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Diagnostic services – X-ray, ultrasound, endoscopy unit, access for mobile units</a:t>
            </a:r>
          </a:p>
          <a:p>
            <a:r>
              <a:rPr lang="en-GB" dirty="0">
                <a:solidFill>
                  <a:prstClr val="black"/>
                </a:solidFill>
              </a:rPr>
              <a:t>Parking for </a:t>
            </a:r>
            <a:r>
              <a:rPr lang="en-GB" dirty="0" err="1">
                <a:solidFill>
                  <a:prstClr val="black"/>
                </a:solidFill>
              </a:rPr>
              <a:t>approx</a:t>
            </a:r>
            <a:r>
              <a:rPr lang="en-GB" dirty="0">
                <a:solidFill>
                  <a:prstClr val="black"/>
                </a:solidFill>
              </a:rPr>
              <a:t> 150 vehicles and adjacent to public transport routes.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26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42781E"/>
                </a:solidFill>
              </a:rPr>
              <a:t>Inpatient beds</a:t>
            </a:r>
            <a:endParaRPr lang="en-GB" dirty="0">
              <a:solidFill>
                <a:srgbClr val="4278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75252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Providing 24 beds – proposal is for single bedrooms, all with </a:t>
            </a:r>
            <a:r>
              <a:rPr lang="en-GB" dirty="0" err="1" smtClean="0"/>
              <a:t>en</a:t>
            </a:r>
            <a:r>
              <a:rPr lang="en-GB" dirty="0" smtClean="0"/>
              <a:t>-suite bathrooms:  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Providing inpatient rehabilitation </a:t>
            </a:r>
            <a:r>
              <a:rPr lang="en-GB" dirty="0"/>
              <a:t>7 days a </a:t>
            </a:r>
            <a:r>
              <a:rPr lang="en-GB" dirty="0" smtClean="0"/>
              <a:t>week;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Focussing on the needs of people who live in the district;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Reducing length of stay and improving discharge; 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Reflecting changes in demand for community hospital beds: 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­"/>
            </a:pPr>
            <a:r>
              <a:rPr lang="en-GB" dirty="0" smtClean="0"/>
              <a:t>End of Life care; 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­"/>
            </a:pPr>
            <a:r>
              <a:rPr lang="en-GB" dirty="0" smtClean="0"/>
              <a:t>Community-based care; </a:t>
            </a:r>
          </a:p>
          <a:p>
            <a:pPr lvl="2">
              <a:spcBef>
                <a:spcPts val="600"/>
              </a:spcBef>
              <a:buFont typeface="Courier New" panose="02070309020205020404" pitchFamily="49" charset="0"/>
              <a:buChar char="­"/>
            </a:pPr>
            <a:r>
              <a:rPr lang="en-GB" dirty="0" smtClean="0"/>
              <a:t>Countywide availability of beds. 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01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42781E"/>
                </a:solidFill>
              </a:rPr>
              <a:t>Urgent Care</a:t>
            </a:r>
            <a:endParaRPr lang="en-GB" dirty="0">
              <a:solidFill>
                <a:srgbClr val="4278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136904" cy="475252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dirty="0" smtClean="0"/>
              <a:t>8am – 8pm, 7 days a week urgent care service;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Supported by a range of diagnostic services. 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Acknowledge concerns around the availability and accessibility of urgent care in the south of the Forest: an invitation to work with us to identify any potential solutions.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32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42781E"/>
                </a:solidFill>
              </a:rPr>
              <a:t>Outpatient and Diagnostic Services</a:t>
            </a:r>
            <a:endParaRPr lang="en-GB" dirty="0">
              <a:solidFill>
                <a:srgbClr val="4278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848872" cy="4752528"/>
          </a:xfrm>
        </p:spPr>
        <p:txBody>
          <a:bodyPr/>
          <a:lstStyle/>
          <a:p>
            <a:pPr lvl="0">
              <a:spcBef>
                <a:spcPts val="1200"/>
              </a:spcBef>
            </a:pPr>
            <a:r>
              <a:rPr lang="en-GB" dirty="0">
                <a:solidFill>
                  <a:prstClr val="black"/>
                </a:solidFill>
              </a:rPr>
              <a:t>Outpatient services: a range of consultation rooms, treatment rooms, group </a:t>
            </a:r>
            <a:r>
              <a:rPr lang="en-GB" dirty="0" smtClean="0">
                <a:solidFill>
                  <a:prstClr val="black"/>
                </a:solidFill>
              </a:rPr>
              <a:t>room – similar range of services to that provided at the two current hospitals</a:t>
            </a:r>
            <a:endParaRPr lang="en-GB" dirty="0">
              <a:solidFill>
                <a:prstClr val="black"/>
              </a:solidFill>
            </a:endParaRPr>
          </a:p>
          <a:p>
            <a:pPr lvl="0">
              <a:spcBef>
                <a:spcPts val="1200"/>
              </a:spcBef>
            </a:pPr>
            <a:r>
              <a:rPr lang="en-GB" dirty="0" smtClean="0">
                <a:solidFill>
                  <a:prstClr val="black"/>
                </a:solidFill>
              </a:rPr>
              <a:t>Diagnostic </a:t>
            </a:r>
            <a:r>
              <a:rPr lang="en-GB" dirty="0">
                <a:solidFill>
                  <a:prstClr val="black"/>
                </a:solidFill>
              </a:rPr>
              <a:t>services – X-ray, ultrasound, endoscopy unit, access for mobile units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Recognition of the ongoing development of services/new ways of providing care/impact of COVID19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34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42781E"/>
                </a:solidFill>
              </a:rPr>
              <a:t>Consultation</a:t>
            </a:r>
            <a:endParaRPr lang="en-GB" dirty="0">
              <a:solidFill>
                <a:srgbClr val="4278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48245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Public Consultation: 22 October – 17 December, 2020 </a:t>
            </a:r>
          </a:p>
          <a:p>
            <a:r>
              <a:rPr lang="en-GB" dirty="0" smtClean="0"/>
              <a:t>Opportunities for staff and targeted stakeholder discussions.</a:t>
            </a:r>
          </a:p>
          <a:p>
            <a:r>
              <a:rPr lang="en-GB" dirty="0" smtClean="0"/>
              <a:t>Consultation materials available on-line utilising the existing </a:t>
            </a:r>
            <a:r>
              <a:rPr lang="en-GB" dirty="0" err="1" smtClean="0"/>
              <a:t>Fodhealth</a:t>
            </a:r>
            <a:r>
              <a:rPr lang="en-GB" dirty="0" smtClean="0"/>
              <a:t> website and new Get Involved in Gloucestershire engagement platform (getinvolved.glos.nhs.uk).</a:t>
            </a:r>
          </a:p>
          <a:p>
            <a:r>
              <a:rPr lang="en-GB" dirty="0" smtClean="0"/>
              <a:t>Use of the NHS Information Bus to enable limited face-to-face discussion. </a:t>
            </a:r>
          </a:p>
          <a:p>
            <a:r>
              <a:rPr lang="en-GB" dirty="0" smtClean="0"/>
              <a:t>Consultation activity will take account of the Equality Impact Assessment and ensure “relevancy testing”.  </a:t>
            </a:r>
          </a:p>
          <a:p>
            <a:r>
              <a:rPr lang="en-GB" dirty="0" smtClean="0"/>
              <a:t>Additional engagement re: urgent care in the south of the Forest of Dean.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85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42781E"/>
                </a:solidFill>
              </a:rPr>
              <a:t>Next steps</a:t>
            </a:r>
            <a:endParaRPr lang="en-GB" dirty="0">
              <a:solidFill>
                <a:srgbClr val="42781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4752528"/>
          </a:xfrm>
        </p:spPr>
        <p:txBody>
          <a:bodyPr/>
          <a:lstStyle/>
          <a:p>
            <a:r>
              <a:rPr lang="en-GB" dirty="0" smtClean="0"/>
              <a:t>Consultation closes 17 December 2020.</a:t>
            </a:r>
          </a:p>
          <a:p>
            <a:r>
              <a:rPr lang="en-GB" dirty="0" smtClean="0"/>
              <a:t>Output of Consultation Report available from 4 January 2021.</a:t>
            </a:r>
          </a:p>
          <a:p>
            <a:r>
              <a:rPr lang="en-GB" dirty="0" smtClean="0"/>
              <a:t>Approval of Commissioning Plan - CCG Governing Body meeting – 28 January 2021. </a:t>
            </a:r>
          </a:p>
          <a:p>
            <a:r>
              <a:rPr lang="en-GB" dirty="0" smtClean="0"/>
              <a:t>Approval of Full Business Case for new Community Hospital – Gloucestershire Health and Care NHSFT Board – March 2021 (date to be confirmed). </a:t>
            </a:r>
          </a:p>
          <a:p>
            <a:r>
              <a:rPr lang="en-GB" dirty="0" smtClean="0"/>
              <a:t>Planning application submitted Spring/Summer 2021.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55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1918</TotalTime>
  <Words>660</Words>
  <Application>Microsoft Office PowerPoint</Application>
  <PresentationFormat>On-screen Show (4:3)</PresentationFormat>
  <Paragraphs>63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2_Office Theme</vt:lpstr>
      <vt:lpstr>1_Office Theme</vt:lpstr>
      <vt:lpstr>A new Community Hospital for the Forest of Dean</vt:lpstr>
      <vt:lpstr>Background</vt:lpstr>
      <vt:lpstr>Engagement 2019: Feedback received </vt:lpstr>
      <vt:lpstr>The proposal in brief</vt:lpstr>
      <vt:lpstr>Inpatient beds</vt:lpstr>
      <vt:lpstr>Urgent Care</vt:lpstr>
      <vt:lpstr>Outpatient and Diagnostic Services</vt:lpstr>
      <vt:lpstr>Consultation</vt:lpstr>
      <vt:lpstr>Next steps</vt:lpstr>
    </vt:vector>
  </TitlesOfParts>
  <Company>Gloucestershire NHS Trusts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Account</dc:creator>
  <cp:lastModifiedBy>Becky Parish1</cp:lastModifiedBy>
  <cp:revision>127</cp:revision>
  <cp:lastPrinted>2017-10-10T11:16:21Z</cp:lastPrinted>
  <dcterms:created xsi:type="dcterms:W3CDTF">2017-06-26T14:12:29Z</dcterms:created>
  <dcterms:modified xsi:type="dcterms:W3CDTF">2020-10-15T09:12:17Z</dcterms:modified>
</cp:coreProperties>
</file>