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5" r:id="rId2"/>
  </p:sldMasterIdLst>
  <p:notesMasterIdLst>
    <p:notesMasterId r:id="rId22"/>
  </p:notesMasterIdLst>
  <p:sldIdLst>
    <p:sldId id="307" r:id="rId3"/>
    <p:sldId id="328" r:id="rId4"/>
    <p:sldId id="321" r:id="rId5"/>
    <p:sldId id="311" r:id="rId6"/>
    <p:sldId id="323" r:id="rId7"/>
    <p:sldId id="332" r:id="rId8"/>
    <p:sldId id="333" r:id="rId9"/>
    <p:sldId id="331" r:id="rId10"/>
    <p:sldId id="334" r:id="rId11"/>
    <p:sldId id="324" r:id="rId12"/>
    <p:sldId id="335" r:id="rId13"/>
    <p:sldId id="325" r:id="rId14"/>
    <p:sldId id="336" r:id="rId15"/>
    <p:sldId id="330" r:id="rId16"/>
    <p:sldId id="337" r:id="rId17"/>
    <p:sldId id="338" r:id="rId18"/>
    <p:sldId id="339" r:id="rId19"/>
    <p:sldId id="340" r:id="rId20"/>
    <p:sldId id="327"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llimore Anthony" initials="DA"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78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75252" autoAdjust="0"/>
  </p:normalViewPr>
  <p:slideViewPr>
    <p:cSldViewPr>
      <p:cViewPr varScale="1">
        <p:scale>
          <a:sx n="70" d="100"/>
          <a:sy n="70" d="100"/>
        </p:scale>
        <p:origin x="-130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BB4FC1C-9884-489D-A03D-8208203AA5A4}" type="datetimeFigureOut">
              <a:rPr lang="en-GB" smtClean="0"/>
              <a:t>05/01/2021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7AA59DB-4411-4179-9AB8-4A03E122FC99}" type="slidenum">
              <a:rPr lang="en-GB" smtClean="0"/>
              <a:t>‹#›</a:t>
            </a:fld>
            <a:endParaRPr lang="en-GB"/>
          </a:p>
        </p:txBody>
      </p:sp>
    </p:spTree>
    <p:extLst>
      <p:ext uri="{BB962C8B-B14F-4D97-AF65-F5344CB8AC3E}">
        <p14:creationId xmlns:p14="http://schemas.microsoft.com/office/powerpoint/2010/main" val="132374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321868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AA59DB-4411-4179-9AB8-4A03E122FC99}" type="slidenum">
              <a:rPr lang="en-GB" smtClean="0"/>
              <a:t>4</a:t>
            </a:fld>
            <a:endParaRPr lang="en-GB"/>
          </a:p>
        </p:txBody>
      </p:sp>
    </p:spTree>
    <p:extLst>
      <p:ext uri="{BB962C8B-B14F-4D97-AF65-F5344CB8AC3E}">
        <p14:creationId xmlns:p14="http://schemas.microsoft.com/office/powerpoint/2010/main" val="27583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lgn="ctr">
              <a:defRPr sz="3200">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08253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DB3EC4B-9500-4C7C-A7E3-36261BECE1FD}" type="datetimeFigureOut">
              <a:rPr lang="en-GB" smtClean="0">
                <a:solidFill>
                  <a:prstClr val="black"/>
                </a:solidFill>
              </a:rPr>
              <a:pPr/>
              <a:t>05/01/2021</a:t>
            </a:fld>
            <a:endParaRPr lang="en-GB"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9307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B3EC4B-9500-4C7C-A7E3-36261BECE1FD}" type="datetimeFigureOut">
              <a:rPr lang="en-GB" smtClean="0">
                <a:solidFill>
                  <a:prstClr val="black"/>
                </a:solidFill>
              </a:rPr>
              <a:pPr/>
              <a:t>05/01/2021</a:t>
            </a:fld>
            <a:endParaRPr lang="en-GB"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406651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B3EC4B-9500-4C7C-A7E3-36261BECE1FD}" type="datetimeFigureOut">
              <a:rPr lang="en-GB" smtClean="0">
                <a:solidFill>
                  <a:prstClr val="black"/>
                </a:solidFill>
              </a:rPr>
              <a:pPr/>
              <a:t>05/01/2021</a:t>
            </a:fld>
            <a:endParaRPr lang="en-GB"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4164987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282170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8824" y="-719"/>
            <a:ext cx="8805664" cy="1143000"/>
          </a:xfrm>
        </p:spPr>
        <p:txBody>
          <a:bodyPr>
            <a:normAutofit/>
          </a:bodyPr>
          <a:lstStyle>
            <a:lvl1pPr algn="l">
              <a:defRPr sz="2800" b="1">
                <a:solidFill>
                  <a:srgbClr val="00499A"/>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107504" y="1340768"/>
            <a:ext cx="8856984" cy="475252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79484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499A"/>
                </a:solidFill>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B3EC4B-9500-4C7C-A7E3-36261BECE1FD}" type="datetimeFigureOut">
              <a:rPr lang="en-GB" smtClean="0">
                <a:solidFill>
                  <a:prstClr val="black"/>
                </a:solidFill>
              </a:rPr>
              <a:pPr/>
              <a:t>05/01/2021</a:t>
            </a:fld>
            <a:endParaRPr lang="en-GB"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415883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99A"/>
                </a:solidFill>
              </a:defRPr>
            </a:lvl1p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DB3EC4B-9500-4C7C-A7E3-36261BECE1FD}" type="datetimeFigureOut">
              <a:rPr lang="en-GB" smtClean="0">
                <a:solidFill>
                  <a:prstClr val="black"/>
                </a:solidFill>
              </a:rPr>
              <a:pPr/>
              <a:t>05/01/2021</a:t>
            </a:fld>
            <a:endParaRPr lang="en-GB"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722723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99A"/>
                </a:solidFill>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DB3EC4B-9500-4C7C-A7E3-36261BECE1FD}" type="datetimeFigureOut">
              <a:rPr lang="en-GB" smtClean="0">
                <a:solidFill>
                  <a:prstClr val="black"/>
                </a:solidFill>
              </a:rPr>
              <a:pPr/>
              <a:t>05/01/2021</a:t>
            </a:fld>
            <a:endParaRPr lang="en-GB"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726631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1187270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DB3EC4B-9500-4C7C-A7E3-36261BECE1FD}" type="datetimeFigureOut">
              <a:rPr lang="en-GB" smtClean="0">
                <a:solidFill>
                  <a:prstClr val="black"/>
                </a:solidFill>
              </a:rPr>
              <a:pPr/>
              <a:t>05/01/2021</a:t>
            </a:fld>
            <a:endParaRPr lang="en-GB"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8575025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2626249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DB3EC4B-9500-4C7C-A7E3-36261BECE1FD}" type="datetimeFigureOut">
              <a:rPr lang="en-GB" smtClean="0">
                <a:solidFill>
                  <a:prstClr val="black"/>
                </a:solidFill>
              </a:rPr>
              <a:pPr/>
              <a:t>05/01/2021</a:t>
            </a:fld>
            <a:endParaRPr lang="en-GB"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4D9421E-016C-4FAB-8245-AB26AE1DD971}"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1047914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84000"/>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7504" y="-4727"/>
            <a:ext cx="8928992"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107504" y="1600201"/>
            <a:ext cx="8928992" cy="434907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Content Placeholder 2"/>
          <p:cNvSpPr txBox="1">
            <a:spLocks/>
          </p:cNvSpPr>
          <p:nvPr/>
        </p:nvSpPr>
        <p:spPr>
          <a:xfrm>
            <a:off x="7524328" y="6237312"/>
            <a:ext cx="1512168" cy="4320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sz="2200" dirty="0" smtClean="0">
                <a:solidFill>
                  <a:srgbClr val="4F81BD">
                    <a:lumMod val="60000"/>
                    <a:lumOff val="40000"/>
                  </a:srgbClr>
                </a:solidFill>
                <a:latin typeface="Arial" panose="020B0604020202020204" pitchFamily="34" charset="0"/>
                <a:cs typeface="Arial" panose="020B0604020202020204" pitchFamily="34" charset="0"/>
              </a:rPr>
              <a:t>#glosSTP</a:t>
            </a:r>
            <a:endParaRPr lang="en-GB" sz="2200" dirty="0">
              <a:solidFill>
                <a:srgbClr val="4F81BD">
                  <a:lumMod val="60000"/>
                  <a:lumOff val="4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87650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4" r:id="rId8"/>
    <p:sldLayoutId id="2147483680" r:id="rId9"/>
    <p:sldLayoutId id="2147483681" r:id="rId10"/>
    <p:sldLayoutId id="2147483682" r:id="rId11"/>
    <p:sldLayoutId id="2147483683" r:id="rId12"/>
  </p:sldLayoutIdLst>
  <p:txStyles>
    <p:titleStyle>
      <a:lvl1pPr algn="l" defTabSz="914400" rtl="0" eaLnBrk="1" latinLnBrk="0" hangingPunct="1">
        <a:spcBef>
          <a:spcPct val="0"/>
        </a:spcBef>
        <a:buNone/>
        <a:defRPr sz="2800" b="1" kern="1200">
          <a:solidFill>
            <a:srgbClr val="00499A"/>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alphaModFix amt="84000"/>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7504" y="-4727"/>
            <a:ext cx="8928992"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107504" y="1600201"/>
            <a:ext cx="8928992" cy="434907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Content Placeholder 2"/>
          <p:cNvSpPr txBox="1">
            <a:spLocks/>
          </p:cNvSpPr>
          <p:nvPr/>
        </p:nvSpPr>
        <p:spPr>
          <a:xfrm>
            <a:off x="7524328" y="6237312"/>
            <a:ext cx="1512168" cy="4320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sz="2200" dirty="0" smtClean="0">
                <a:solidFill>
                  <a:srgbClr val="4F81BD">
                    <a:lumMod val="60000"/>
                    <a:lumOff val="40000"/>
                  </a:srgbClr>
                </a:solidFill>
                <a:latin typeface="Arial" panose="020B0604020202020204" pitchFamily="34" charset="0"/>
                <a:cs typeface="Arial" panose="020B0604020202020204" pitchFamily="34" charset="0"/>
              </a:rPr>
              <a:t>#glosSTP</a:t>
            </a:r>
            <a:endParaRPr lang="en-GB" sz="2200" dirty="0">
              <a:solidFill>
                <a:srgbClr val="4F81BD">
                  <a:lumMod val="60000"/>
                  <a:lumOff val="4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7094467"/>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spcBef>
          <a:spcPct val="0"/>
        </a:spcBef>
        <a:buNone/>
        <a:defRPr sz="2800" b="1" kern="1200">
          <a:solidFill>
            <a:srgbClr val="00499A"/>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getinvolved.glos.nhs.uk/" TargetMode="External"/><Relationship Id="rId2" Type="http://schemas.openxmlformats.org/officeDocument/2006/relationships/hyperlink" Target="http://www.fodhealth.nhs.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27584" y="1556792"/>
            <a:ext cx="7632848" cy="3456384"/>
          </a:xfrm>
        </p:spPr>
        <p:txBody>
          <a:bodyPr lIns="0" tIns="0" rIns="0" bIns="0">
            <a:noAutofit/>
          </a:bodyPr>
          <a:lstStyle/>
          <a:p>
            <a:pPr lvl="0">
              <a:spcBef>
                <a:spcPts val="0"/>
              </a:spcBef>
            </a:pPr>
            <a:r>
              <a:rPr lang="en-GB" sz="3600" dirty="0" smtClean="0">
                <a:solidFill>
                  <a:srgbClr val="42781E"/>
                </a:solidFill>
              </a:rPr>
              <a:t>A new Community Hospital for the Forest of </a:t>
            </a:r>
            <a:r>
              <a:rPr lang="en-GB" sz="3600" dirty="0" smtClean="0">
                <a:solidFill>
                  <a:srgbClr val="42781E"/>
                </a:solidFill>
              </a:rPr>
              <a:t>Dean</a:t>
            </a:r>
            <a:br>
              <a:rPr lang="en-GB" sz="3600" dirty="0" smtClean="0">
                <a:solidFill>
                  <a:srgbClr val="42781E"/>
                </a:solidFill>
              </a:rPr>
            </a:br>
            <a:r>
              <a:rPr lang="en-GB" sz="3600" dirty="0" smtClean="0">
                <a:solidFill>
                  <a:srgbClr val="42781E"/>
                </a:solidFill>
              </a:rPr>
              <a:t/>
            </a:r>
            <a:br>
              <a:rPr lang="en-GB" sz="3600" dirty="0" smtClean="0">
                <a:solidFill>
                  <a:srgbClr val="42781E"/>
                </a:solidFill>
              </a:rPr>
            </a:br>
            <a:r>
              <a:rPr lang="en-GB" sz="2800" dirty="0" smtClean="0">
                <a:solidFill>
                  <a:srgbClr val="42781E"/>
                </a:solidFill>
              </a:rPr>
              <a:t>Output of Consultation</a:t>
            </a:r>
            <a:br>
              <a:rPr lang="en-GB" sz="2800" dirty="0" smtClean="0">
                <a:solidFill>
                  <a:srgbClr val="42781E"/>
                </a:solidFill>
              </a:rPr>
            </a:br>
            <a:r>
              <a:rPr lang="en-GB" sz="2800" dirty="0">
                <a:solidFill>
                  <a:srgbClr val="42781E"/>
                </a:solidFill>
              </a:rPr>
              <a:t/>
            </a:r>
            <a:br>
              <a:rPr lang="en-GB" sz="2800" dirty="0">
                <a:solidFill>
                  <a:srgbClr val="42781E"/>
                </a:solidFill>
              </a:rPr>
            </a:br>
            <a:r>
              <a:rPr lang="en-GB" sz="2400" dirty="0">
                <a:solidFill>
                  <a:prstClr val="black"/>
                </a:solidFill>
                <a:ea typeface="+mn-ea"/>
              </a:rPr>
              <a:t>Health Overview and Scrutiny Committee</a:t>
            </a:r>
            <a:br>
              <a:rPr lang="en-GB" sz="2400" dirty="0">
                <a:solidFill>
                  <a:prstClr val="black"/>
                </a:solidFill>
                <a:ea typeface="+mn-ea"/>
              </a:rPr>
            </a:br>
            <a:r>
              <a:rPr lang="en-GB" sz="2400" dirty="0">
                <a:solidFill>
                  <a:prstClr val="black"/>
                </a:solidFill>
                <a:ea typeface="+mn-ea"/>
              </a:rPr>
              <a:t>12 January 2021</a:t>
            </a:r>
            <a:br>
              <a:rPr lang="en-GB" sz="2400" dirty="0">
                <a:solidFill>
                  <a:prstClr val="black"/>
                </a:solidFill>
                <a:ea typeface="+mn-ea"/>
              </a:rPr>
            </a:br>
            <a:endParaRPr lang="en-GB" sz="2400" dirty="0">
              <a:solidFill>
                <a:srgbClr val="42781E"/>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3305944" cy="747143"/>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68357" y="155982"/>
            <a:ext cx="2021477" cy="772092"/>
          </a:xfrm>
          <a:prstGeom prst="rect">
            <a:avLst/>
          </a:prstGeom>
        </p:spPr>
      </p:pic>
    </p:spTree>
    <p:extLst>
      <p:ext uri="{BB962C8B-B14F-4D97-AF65-F5344CB8AC3E}">
        <p14:creationId xmlns:p14="http://schemas.microsoft.com/office/powerpoint/2010/main" val="1200665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42781E"/>
                </a:solidFill>
              </a:rPr>
              <a:t>Urgent Care</a:t>
            </a:r>
            <a:endParaRPr lang="en-GB" dirty="0">
              <a:solidFill>
                <a:srgbClr val="42781E"/>
              </a:solidFill>
            </a:endParaRPr>
          </a:p>
        </p:txBody>
      </p:sp>
      <p:sp>
        <p:nvSpPr>
          <p:cNvPr id="3" name="Content Placeholder 2"/>
          <p:cNvSpPr>
            <a:spLocks noGrp="1"/>
          </p:cNvSpPr>
          <p:nvPr>
            <p:ph idx="1"/>
          </p:nvPr>
        </p:nvSpPr>
        <p:spPr>
          <a:xfrm>
            <a:off x="251520" y="980728"/>
            <a:ext cx="8136904" cy="4752528"/>
          </a:xfrm>
        </p:spPr>
        <p:txBody>
          <a:bodyPr/>
          <a:lstStyle/>
          <a:p>
            <a:pPr marL="0" indent="0">
              <a:spcBef>
                <a:spcPts val="1200"/>
              </a:spcBef>
              <a:buNone/>
            </a:pPr>
            <a:r>
              <a:rPr lang="en-GB" sz="2000" b="1" i="1" dirty="0" smtClean="0"/>
              <a:t>8am </a:t>
            </a:r>
            <a:r>
              <a:rPr lang="en-GB" sz="2000" b="1" i="1" dirty="0" smtClean="0"/>
              <a:t>– 8pm, 7 days a week urgent care </a:t>
            </a:r>
            <a:r>
              <a:rPr lang="en-GB" sz="2000" b="1" i="1" dirty="0" smtClean="0"/>
              <a:t>service.</a:t>
            </a:r>
            <a:endParaRPr lang="en-GB" sz="2000" b="1" i="1" dirty="0"/>
          </a:p>
          <a:p>
            <a:pPr marL="0" indent="0">
              <a:buNone/>
            </a:pPr>
            <a:endParaRPr lang="en-GB" dirty="0" smtClean="0"/>
          </a:p>
          <a:p>
            <a:endParaRPr lang="en-GB"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692394"/>
            <a:ext cx="8383095" cy="3896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7325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600" dirty="0" smtClean="0">
                <a:solidFill>
                  <a:srgbClr val="42781E"/>
                </a:solidFill>
              </a:rPr>
              <a:t>Urgent care </a:t>
            </a:r>
            <a:r>
              <a:rPr lang="en-GB" sz="2600" dirty="0">
                <a:solidFill>
                  <a:srgbClr val="42781E"/>
                </a:solidFill>
              </a:rPr>
              <a:t>– Qualitative feedback </a:t>
            </a:r>
            <a:endParaRPr lang="en-GB" sz="2600" dirty="0"/>
          </a:p>
        </p:txBody>
      </p:sp>
      <p:sp>
        <p:nvSpPr>
          <p:cNvPr id="6" name="Rounded Rectangular Callout 5"/>
          <p:cNvSpPr/>
          <p:nvPr/>
        </p:nvSpPr>
        <p:spPr>
          <a:xfrm>
            <a:off x="528782" y="2261244"/>
            <a:ext cx="2952328" cy="1440160"/>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600" dirty="0">
                <a:effectLst/>
                <a:latin typeface="Calibri"/>
                <a:ea typeface="Calibri"/>
                <a:cs typeface="Times New Roman"/>
              </a:rPr>
              <a:t>The distance to travel to the new hospital from Lydney and its surrounding villages is too great for "Urgent" </a:t>
            </a:r>
            <a:r>
              <a:rPr lang="en-GB" sz="1600" dirty="0" smtClean="0">
                <a:effectLst/>
                <a:latin typeface="Calibri"/>
                <a:ea typeface="Calibri"/>
                <a:cs typeface="Times New Roman"/>
              </a:rPr>
              <a:t>care </a:t>
            </a:r>
            <a:r>
              <a:rPr lang="en-GB" sz="1600" dirty="0">
                <a:effectLst/>
                <a:latin typeface="Calibri"/>
                <a:ea typeface="Calibri"/>
                <a:cs typeface="Times New Roman"/>
              </a:rPr>
              <a:t> </a:t>
            </a:r>
          </a:p>
          <a:p>
            <a:pPr>
              <a:lnSpc>
                <a:spcPct val="115000"/>
              </a:lnSpc>
              <a:spcBef>
                <a:spcPts val="300"/>
              </a:spcBef>
              <a:spcAft>
                <a:spcPts val="0"/>
              </a:spcAft>
            </a:pP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7" name="Rounded Rectangular Callout 6"/>
          <p:cNvSpPr/>
          <p:nvPr/>
        </p:nvSpPr>
        <p:spPr>
          <a:xfrm>
            <a:off x="4355976" y="2413074"/>
            <a:ext cx="3672408" cy="1136501"/>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Times New Roman"/>
                <a:cs typeface="Calibri"/>
              </a:rPr>
              <a:t>With hours being 8 am to 8 pm it means for urgent care (A&amp;E) you will have to go to Glos which can cause delay to treatment.</a:t>
            </a:r>
            <a:endParaRPr lang="en-GB" sz="1400" dirty="0">
              <a:effectLst/>
              <a:latin typeface="Calibri"/>
              <a:ea typeface="Calibri"/>
              <a:cs typeface="Times New Roman"/>
            </a:endParaRPr>
          </a:p>
          <a:p>
            <a:pPr>
              <a:lnSpc>
                <a:spcPct val="115000"/>
              </a:lnSpc>
              <a:spcBef>
                <a:spcPts val="300"/>
              </a:spcBef>
              <a:spcAft>
                <a:spcPts val="0"/>
              </a:spcAft>
            </a:pP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8" name="Rounded Rectangular Callout 7"/>
          <p:cNvSpPr/>
          <p:nvPr/>
        </p:nvSpPr>
        <p:spPr>
          <a:xfrm>
            <a:off x="1691680" y="3933056"/>
            <a:ext cx="5328592" cy="1790700"/>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600" dirty="0">
                <a:effectLst/>
                <a:latin typeface="Calibri"/>
                <a:ea typeface="Calibri"/>
                <a:cs typeface="Times New Roman"/>
              </a:rPr>
              <a:t>Urgent care - locating all MIIU services in one area, namely Cinderford, severely disadvantages people who live in the south of the Forest.  Access to local GPs is becoming increasingly difficult and being able to call in at a local 'urgent care centre for reassurance is most important</a:t>
            </a:r>
            <a:r>
              <a:rPr lang="en-GB" sz="1600" dirty="0" smtClean="0">
                <a:effectLst/>
                <a:latin typeface="Calibri"/>
                <a:ea typeface="Calibri"/>
                <a:cs typeface="Times New Roman"/>
              </a:rPr>
              <a:t>.</a:t>
            </a:r>
            <a:r>
              <a:rPr lang="en-GB" sz="1600" dirty="0">
                <a:solidFill>
                  <a:srgbClr val="000000"/>
                </a:solidFill>
                <a:effectLst/>
                <a:latin typeface="Calibri"/>
                <a:ea typeface="Calibri"/>
                <a:cs typeface="Times New Roman"/>
              </a:rPr>
              <a:t> </a:t>
            </a:r>
            <a:endParaRPr lang="en-GB" sz="1600" dirty="0">
              <a:effectLst/>
              <a:latin typeface="Calibri"/>
              <a:ea typeface="Calibri"/>
              <a:cs typeface="Times New Roman"/>
            </a:endParaRPr>
          </a:p>
        </p:txBody>
      </p:sp>
      <p:sp>
        <p:nvSpPr>
          <p:cNvPr id="9" name="TextBox 8"/>
          <p:cNvSpPr txBox="1"/>
          <p:nvPr/>
        </p:nvSpPr>
        <p:spPr>
          <a:xfrm>
            <a:off x="304557" y="1052736"/>
            <a:ext cx="8280920" cy="830997"/>
          </a:xfrm>
          <a:prstGeom prst="rect">
            <a:avLst/>
          </a:prstGeom>
          <a:noFill/>
          <a:ln>
            <a:solidFill>
              <a:schemeClr val="tx1"/>
            </a:solidFill>
          </a:ln>
        </p:spPr>
        <p:txBody>
          <a:bodyPr wrap="square" rtlCol="0">
            <a:spAutoFit/>
          </a:bodyPr>
          <a:lstStyle/>
          <a:p>
            <a:r>
              <a:rPr lang="en-GB" sz="2400" dirty="0" smtClean="0"/>
              <a:t>Over 100 people interested in participating in </a:t>
            </a:r>
            <a:r>
              <a:rPr lang="en-GB" sz="2400" dirty="0"/>
              <a:t>the discussions about urgent care in the south of the </a:t>
            </a:r>
            <a:r>
              <a:rPr lang="en-GB" sz="2400" dirty="0" smtClean="0"/>
              <a:t>Forest. </a:t>
            </a:r>
            <a:endParaRPr lang="en-GB" sz="2400" dirty="0"/>
          </a:p>
        </p:txBody>
      </p:sp>
    </p:spTree>
    <p:extLst>
      <p:ext uri="{BB962C8B-B14F-4D97-AF65-F5344CB8AC3E}">
        <p14:creationId xmlns:p14="http://schemas.microsoft.com/office/powerpoint/2010/main" val="4109244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42781E"/>
                </a:solidFill>
              </a:rPr>
              <a:t>Diagnostic </a:t>
            </a:r>
            <a:r>
              <a:rPr lang="en-GB" dirty="0" smtClean="0">
                <a:solidFill>
                  <a:srgbClr val="42781E"/>
                </a:solidFill>
              </a:rPr>
              <a:t>Services</a:t>
            </a:r>
            <a:endParaRPr lang="en-GB" dirty="0">
              <a:solidFill>
                <a:srgbClr val="42781E"/>
              </a:solidFill>
            </a:endParaRPr>
          </a:p>
        </p:txBody>
      </p:sp>
      <p:sp>
        <p:nvSpPr>
          <p:cNvPr id="3" name="Content Placeholder 2"/>
          <p:cNvSpPr>
            <a:spLocks noGrp="1"/>
          </p:cNvSpPr>
          <p:nvPr>
            <p:ph idx="1"/>
          </p:nvPr>
        </p:nvSpPr>
        <p:spPr>
          <a:xfrm>
            <a:off x="179512" y="836712"/>
            <a:ext cx="8136904" cy="5184576"/>
          </a:xfrm>
        </p:spPr>
        <p:txBody>
          <a:bodyPr/>
          <a:lstStyle/>
          <a:p>
            <a:pPr marL="0" lvl="0" indent="0">
              <a:spcBef>
                <a:spcPts val="1200"/>
              </a:spcBef>
              <a:buNone/>
            </a:pPr>
            <a:r>
              <a:rPr lang="en-GB" sz="2000" b="1" i="1" dirty="0" smtClean="0">
                <a:solidFill>
                  <a:prstClr val="black"/>
                </a:solidFill>
              </a:rPr>
              <a:t>Supporting inpatient, urgent care and outpatient services: X-ray</a:t>
            </a:r>
            <a:r>
              <a:rPr lang="en-GB" sz="2000" b="1" i="1" dirty="0">
                <a:solidFill>
                  <a:prstClr val="black"/>
                </a:solidFill>
              </a:rPr>
              <a:t>, ultrasound, endoscopy unit, access for mobile </a:t>
            </a:r>
            <a:r>
              <a:rPr lang="en-GB" sz="2000" b="1" i="1" dirty="0" smtClean="0">
                <a:solidFill>
                  <a:prstClr val="black"/>
                </a:solidFill>
              </a:rPr>
              <a:t>units.</a:t>
            </a:r>
          </a:p>
          <a:p>
            <a:pPr marL="0" lvl="0" indent="0">
              <a:spcBef>
                <a:spcPts val="1200"/>
              </a:spcBef>
              <a:buNone/>
            </a:pPr>
            <a:endParaRPr lang="en-GB" dirty="0">
              <a:solidFill>
                <a:prstClr val="black"/>
              </a:solidFill>
            </a:endParaRPr>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840528"/>
            <a:ext cx="8193597" cy="3808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1344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600" dirty="0" smtClean="0">
                <a:solidFill>
                  <a:srgbClr val="42781E"/>
                </a:solidFill>
              </a:rPr>
              <a:t>Diagnostic Services – Qualitative feedback</a:t>
            </a:r>
            <a:endParaRPr lang="en-GB" sz="2600" dirty="0">
              <a:solidFill>
                <a:srgbClr val="42781E"/>
              </a:solidFill>
            </a:endParaRPr>
          </a:p>
        </p:txBody>
      </p:sp>
      <p:sp>
        <p:nvSpPr>
          <p:cNvPr id="5" name="Rounded Rectangular Callout 4"/>
          <p:cNvSpPr/>
          <p:nvPr/>
        </p:nvSpPr>
        <p:spPr>
          <a:xfrm>
            <a:off x="628852" y="2780928"/>
            <a:ext cx="3528392" cy="1656184"/>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1000"/>
              </a:spcAft>
            </a:pPr>
            <a:r>
              <a:rPr lang="en-GB" sz="1600" dirty="0">
                <a:solidFill>
                  <a:srgbClr val="000000"/>
                </a:solidFill>
                <a:effectLst/>
                <a:latin typeface="Calibri"/>
                <a:ea typeface="Calibri"/>
                <a:cs typeface="Times New Roman"/>
              </a:rPr>
              <a:t>I welcome the additional diagnostic services over the weekend, but you need to ensure that staff are sufficiently competent to provide the right level of </a:t>
            </a:r>
            <a:r>
              <a:rPr lang="en-GB" sz="1600" dirty="0" smtClean="0">
                <a:solidFill>
                  <a:srgbClr val="000000"/>
                </a:solidFill>
                <a:effectLst/>
                <a:latin typeface="Calibri"/>
                <a:ea typeface="Calibri"/>
                <a:cs typeface="Times New Roman"/>
              </a:rPr>
              <a:t>care </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6" name="Rounded Rectangular Callout 5"/>
          <p:cNvSpPr/>
          <p:nvPr/>
        </p:nvSpPr>
        <p:spPr>
          <a:xfrm>
            <a:off x="485774" y="1124744"/>
            <a:ext cx="3654177" cy="1152128"/>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1000"/>
              </a:spcAft>
            </a:pPr>
            <a:r>
              <a:rPr lang="en-GB" sz="1600" dirty="0">
                <a:solidFill>
                  <a:srgbClr val="000000"/>
                </a:solidFill>
                <a:effectLst/>
                <a:latin typeface="Calibri"/>
                <a:ea typeface="Calibri"/>
                <a:cs typeface="Times New Roman"/>
              </a:rPr>
              <a:t>More diagnostics and minor surgical procedures would be welcome to save the trips to Gloucester or Cheltenham</a:t>
            </a:r>
            <a:r>
              <a:rPr lang="en-GB" sz="1600" dirty="0" smtClean="0">
                <a:solidFill>
                  <a:srgbClr val="000000"/>
                </a:solidFill>
                <a:effectLst/>
                <a:latin typeface="Calibri"/>
                <a:ea typeface="Calibri"/>
                <a:cs typeface="Times New Roman"/>
              </a:rPr>
              <a:t>.</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7" name="Rounded Rectangular Callout 6"/>
          <p:cNvSpPr/>
          <p:nvPr/>
        </p:nvSpPr>
        <p:spPr>
          <a:xfrm>
            <a:off x="4932040" y="1124744"/>
            <a:ext cx="3456384" cy="1800200"/>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1000"/>
              </a:spcAft>
            </a:pPr>
            <a:r>
              <a:rPr lang="en-GB" sz="1600" dirty="0">
                <a:solidFill>
                  <a:srgbClr val="000000"/>
                </a:solidFill>
                <a:effectLst/>
                <a:latin typeface="Calibri"/>
                <a:ea typeface="Calibri"/>
                <a:cs typeface="Times New Roman"/>
              </a:rPr>
              <a:t>Diagnostic services in one place should not preclude x ray in Lydney which needs ready access and already has a state of the art facility funded by local people. </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8" name="Rounded Rectangular Callout 7"/>
          <p:cNvSpPr/>
          <p:nvPr/>
        </p:nvSpPr>
        <p:spPr>
          <a:xfrm>
            <a:off x="4396008" y="3501008"/>
            <a:ext cx="3960440" cy="2232248"/>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1000"/>
              </a:spcAft>
            </a:pPr>
            <a:r>
              <a:rPr lang="en-GB" sz="1600" dirty="0">
                <a:solidFill>
                  <a:srgbClr val="000000"/>
                </a:solidFill>
                <a:effectLst/>
                <a:latin typeface="Calibri"/>
                <a:ea typeface="Calibri"/>
                <a:cs typeface="Times New Roman"/>
              </a:rPr>
              <a:t>Lydney hospital is super important for people like me, I can’ drive and I have 4 children. The buses to anywhere are practically impossible and I can’t afford a taxi to Cinderford or Gloucester for a hospital visit. It would be detrimental to the health of myself and my children</a:t>
            </a:r>
            <a:r>
              <a:rPr lang="en-GB" sz="1600" dirty="0" smtClean="0">
                <a:solidFill>
                  <a:srgbClr val="000000"/>
                </a:solidFill>
                <a:effectLst/>
                <a:latin typeface="Calibri"/>
                <a:ea typeface="Calibri"/>
                <a:cs typeface="Times New Roman"/>
              </a:rPr>
              <a:t>. </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Tree>
    <p:extLst>
      <p:ext uri="{BB962C8B-B14F-4D97-AF65-F5344CB8AC3E}">
        <p14:creationId xmlns:p14="http://schemas.microsoft.com/office/powerpoint/2010/main" val="2430247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42781E"/>
                </a:solidFill>
              </a:rPr>
              <a:t>Outpatient services</a:t>
            </a:r>
          </a:p>
        </p:txBody>
      </p:sp>
      <p:sp>
        <p:nvSpPr>
          <p:cNvPr id="3" name="Content Placeholder 2"/>
          <p:cNvSpPr>
            <a:spLocks noGrp="1"/>
          </p:cNvSpPr>
          <p:nvPr>
            <p:ph idx="1"/>
          </p:nvPr>
        </p:nvSpPr>
        <p:spPr>
          <a:xfrm>
            <a:off x="107504" y="908720"/>
            <a:ext cx="8856984" cy="5184576"/>
          </a:xfrm>
        </p:spPr>
        <p:txBody>
          <a:bodyPr/>
          <a:lstStyle/>
          <a:p>
            <a:pPr marL="0" lvl="0" indent="0">
              <a:buNone/>
            </a:pPr>
            <a:r>
              <a:rPr lang="en-GB" sz="2000" b="1" i="1" dirty="0" smtClean="0">
                <a:solidFill>
                  <a:prstClr val="black"/>
                </a:solidFill>
              </a:rPr>
              <a:t>A </a:t>
            </a:r>
            <a:r>
              <a:rPr lang="en-GB" sz="2000" b="1" i="1" dirty="0">
                <a:solidFill>
                  <a:prstClr val="black"/>
                </a:solidFill>
              </a:rPr>
              <a:t>range of consultation </a:t>
            </a:r>
            <a:r>
              <a:rPr lang="en-GB" sz="2000" b="1" i="1" dirty="0" smtClean="0">
                <a:solidFill>
                  <a:prstClr val="black"/>
                </a:solidFill>
              </a:rPr>
              <a:t>and </a:t>
            </a:r>
            <a:r>
              <a:rPr lang="en-GB" sz="2000" b="1" i="1" dirty="0">
                <a:solidFill>
                  <a:prstClr val="black"/>
                </a:solidFill>
              </a:rPr>
              <a:t>treatment </a:t>
            </a:r>
            <a:r>
              <a:rPr lang="en-GB" sz="2000" b="1" i="1" dirty="0" smtClean="0">
                <a:solidFill>
                  <a:prstClr val="black"/>
                </a:solidFill>
              </a:rPr>
              <a:t>rooms offering a similar </a:t>
            </a:r>
            <a:r>
              <a:rPr lang="en-GB" sz="2000" b="1" i="1" dirty="0">
                <a:solidFill>
                  <a:prstClr val="black"/>
                </a:solidFill>
              </a:rPr>
              <a:t>range of services to that provided at the two current </a:t>
            </a:r>
            <a:r>
              <a:rPr lang="en-GB" sz="2000" b="1" i="1" dirty="0" smtClean="0">
                <a:solidFill>
                  <a:prstClr val="black"/>
                </a:solidFill>
              </a:rPr>
              <a:t>hospitals.</a:t>
            </a:r>
          </a:p>
          <a:p>
            <a:pPr marL="0" lvl="0" indent="0">
              <a:buNone/>
            </a:pPr>
            <a:endParaRPr lang="en-GB" dirty="0">
              <a:solidFill>
                <a:prstClr val="black"/>
              </a:solidFill>
            </a:endParaRPr>
          </a:p>
          <a:p>
            <a:pPr marL="0" indent="0">
              <a:buNone/>
            </a:pPr>
            <a:endParaRPr lang="en-GB"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8042" y="2068512"/>
            <a:ext cx="8422429" cy="3915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3968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600" dirty="0" smtClean="0">
                <a:solidFill>
                  <a:srgbClr val="42781E"/>
                </a:solidFill>
              </a:rPr>
              <a:t>Outpatient services – Qualitative feedback</a:t>
            </a:r>
            <a:endParaRPr lang="en-GB" sz="2600" dirty="0"/>
          </a:p>
        </p:txBody>
      </p:sp>
      <p:sp>
        <p:nvSpPr>
          <p:cNvPr id="4" name="Rounded Rectangular Callout 3"/>
          <p:cNvSpPr/>
          <p:nvPr/>
        </p:nvSpPr>
        <p:spPr>
          <a:xfrm>
            <a:off x="326530" y="1196752"/>
            <a:ext cx="3960440" cy="1659523"/>
          </a:xfrm>
          <a:prstGeom prst="wedgeRoundRectCallout">
            <a:avLst>
              <a:gd name="adj1" fmla="val 39901"/>
              <a:gd name="adj2" fmla="val 65227"/>
              <a:gd name="adj3" fmla="val 16667"/>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600" dirty="0">
                <a:effectLst/>
                <a:latin typeface="Calibri"/>
                <a:ea typeface="Calibri"/>
                <a:cs typeface="Times New Roman"/>
              </a:rPr>
              <a:t>I think it would be great to also consider outpatient services with the availability to connect with consultants digitally/ remotely rather than driving to Gloucester /Cheltenham</a:t>
            </a:r>
            <a:r>
              <a:rPr lang="en-GB" sz="1600" dirty="0" smtClean="0">
                <a:effectLst/>
                <a:latin typeface="Calibri"/>
                <a:ea typeface="Calibri"/>
                <a:cs typeface="Times New Roman"/>
              </a:rPr>
              <a:t>. </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6" name="Rounded Rectangular Callout 5"/>
          <p:cNvSpPr/>
          <p:nvPr/>
        </p:nvSpPr>
        <p:spPr>
          <a:xfrm>
            <a:off x="326530" y="3284984"/>
            <a:ext cx="4677518" cy="2520280"/>
          </a:xfrm>
          <a:prstGeom prst="wedgeRoundRectCallout">
            <a:avLst>
              <a:gd name="adj1" fmla="val -5939"/>
              <a:gd name="adj2" fmla="val 56879"/>
              <a:gd name="adj3" fmla="val 16667"/>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600" dirty="0">
                <a:effectLst/>
                <a:latin typeface="Calibri"/>
                <a:ea typeface="Calibri"/>
                <a:cs typeface="Times New Roman"/>
              </a:rPr>
              <a:t>We need as many outpatient clinics as possible because getting to Gloucester/Cheltenham by car is bad enough, (time, traffic, parking) but without a car can mean several buses and a whole day taken. </a:t>
            </a:r>
            <a:r>
              <a:rPr lang="en-GB" sz="1600" dirty="0" smtClean="0">
                <a:effectLst/>
                <a:latin typeface="Calibri"/>
                <a:ea typeface="Calibri"/>
                <a:cs typeface="Times New Roman"/>
              </a:rPr>
              <a:t>Recently </a:t>
            </a:r>
            <a:r>
              <a:rPr lang="en-GB" sz="1600" dirty="0">
                <a:effectLst/>
                <a:latin typeface="Calibri"/>
                <a:ea typeface="Calibri"/>
                <a:cs typeface="Times New Roman"/>
              </a:rPr>
              <a:t>I have had to visit orthopaedics several times for follow up consultations. I was told neither of these clinics were available at the Dilke or Lydney.  </a:t>
            </a:r>
          </a:p>
        </p:txBody>
      </p:sp>
      <p:sp>
        <p:nvSpPr>
          <p:cNvPr id="7" name="Rounded Rectangular Callout 6"/>
          <p:cNvSpPr/>
          <p:nvPr/>
        </p:nvSpPr>
        <p:spPr>
          <a:xfrm>
            <a:off x="5220072" y="1052736"/>
            <a:ext cx="3744416" cy="3960440"/>
          </a:xfrm>
          <a:prstGeom prst="wedgeRoundRectCallout">
            <a:avLst>
              <a:gd name="adj1" fmla="val -39678"/>
              <a:gd name="adj2" fmla="val 61490"/>
              <a:gd name="adj3" fmla="val 16667"/>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600" dirty="0">
                <a:effectLst/>
                <a:latin typeface="Calibri"/>
                <a:ea typeface="Calibri"/>
                <a:cs typeface="Times New Roman"/>
              </a:rPr>
              <a:t>This once in a life time opportunity to get it right – don’t combine services assuming they will work it out. Space is a necessity when providing rehabilitation for complex people with multiple disabilities. Having all community services within the hospital space will enhance the holistic management of patients and the patients journey. That is why investing in multidisciplinary teams is the gold standard approach.  </a:t>
            </a:r>
            <a:r>
              <a:rPr lang="en-GB" sz="1600" dirty="0">
                <a:solidFill>
                  <a:srgbClr val="000000"/>
                </a:solidFill>
                <a:effectLst/>
                <a:latin typeface="Calibri"/>
                <a:ea typeface="Calibri"/>
                <a:cs typeface="Times New Roman"/>
              </a:rPr>
              <a:t> </a:t>
            </a:r>
            <a:endParaRPr lang="en-GB" sz="1600" dirty="0">
              <a:effectLst/>
              <a:latin typeface="Calibri"/>
              <a:ea typeface="Calibri"/>
              <a:cs typeface="Times New Roman"/>
            </a:endParaRPr>
          </a:p>
          <a:p>
            <a:pPr>
              <a:lnSpc>
                <a:spcPct val="115000"/>
              </a:lnSpc>
              <a:spcBef>
                <a:spcPts val="300"/>
              </a:spcBef>
              <a:spcAft>
                <a:spcPts val="0"/>
              </a:spcAft>
            </a:pP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Tree>
    <p:extLst>
      <p:ext uri="{BB962C8B-B14F-4D97-AF65-F5344CB8AC3E}">
        <p14:creationId xmlns:p14="http://schemas.microsoft.com/office/powerpoint/2010/main" val="4024033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600" dirty="0" smtClean="0">
                <a:solidFill>
                  <a:srgbClr val="42781E"/>
                </a:solidFill>
              </a:rPr>
              <a:t>Impact</a:t>
            </a:r>
            <a:r>
              <a:rPr lang="en-GB" sz="2600" dirty="0" smtClean="0"/>
              <a:t> </a:t>
            </a:r>
            <a:r>
              <a:rPr lang="en-GB" sz="2600" dirty="0" smtClean="0">
                <a:solidFill>
                  <a:srgbClr val="42781E"/>
                </a:solidFill>
              </a:rPr>
              <a:t>of proposals – Positive and negative</a:t>
            </a:r>
            <a:endParaRPr lang="en-GB" sz="2600" dirty="0">
              <a:solidFill>
                <a:srgbClr val="42781E"/>
              </a:solidFill>
            </a:endParaRPr>
          </a:p>
        </p:txBody>
      </p:sp>
      <p:sp>
        <p:nvSpPr>
          <p:cNvPr id="6" name="Rounded Rectangular Callout 5"/>
          <p:cNvSpPr/>
          <p:nvPr/>
        </p:nvSpPr>
        <p:spPr>
          <a:xfrm>
            <a:off x="394645" y="1000747"/>
            <a:ext cx="3384376" cy="791716"/>
          </a:xfrm>
          <a:prstGeom prst="wedgeRoundRectCallout">
            <a:avLst>
              <a:gd name="adj1" fmla="val 39901"/>
              <a:gd name="adj2" fmla="val 65227"/>
              <a:gd name="adj3" fmla="val 16667"/>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Calibri"/>
                <a:cs typeface="Times New Roman"/>
              </a:rPr>
              <a:t>Having access to better, more up-to-date services has to be a good thing.</a:t>
            </a:r>
            <a:r>
              <a:rPr lang="en-GB" sz="1400" dirty="0">
                <a:effectLst/>
                <a:latin typeface="Calibri"/>
                <a:ea typeface="Calibri"/>
                <a:cs typeface="Times New Roman"/>
              </a:rPr>
              <a:t> </a:t>
            </a:r>
            <a:r>
              <a:rPr lang="en-GB" sz="1400" dirty="0">
                <a:solidFill>
                  <a:srgbClr val="000000"/>
                </a:solidFill>
                <a:effectLst/>
                <a:latin typeface="Calibri"/>
                <a:ea typeface="Calibri"/>
                <a:cs typeface="Times New Roman"/>
              </a:rPr>
              <a:t> </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7" name="Rounded Rectangular Callout 6"/>
          <p:cNvSpPr/>
          <p:nvPr/>
        </p:nvSpPr>
        <p:spPr>
          <a:xfrm>
            <a:off x="465473" y="2060849"/>
            <a:ext cx="3990975" cy="1728192"/>
          </a:xfrm>
          <a:prstGeom prst="wedgeRoundRectCallout">
            <a:avLst>
              <a:gd name="adj1" fmla="val -39605"/>
              <a:gd name="adj2" fmla="val 75833"/>
              <a:gd name="adj3" fmla="val 16667"/>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Calibri"/>
                <a:cs typeface="Times New Roman"/>
              </a:rPr>
              <a:t>I think that having a new hospital with more facilities would be more beneficial for myself and my parents as it would reduce the amount of time it would take to get to the local hospital rather than have the stress of having to get to Gloucester or Cheltenham</a:t>
            </a:r>
            <a:r>
              <a:rPr lang="en-GB" sz="1400" dirty="0" smtClean="0">
                <a:solidFill>
                  <a:srgbClr val="000000"/>
                </a:solidFill>
                <a:effectLst/>
                <a:latin typeface="Calibri"/>
                <a:ea typeface="Calibri"/>
                <a:cs typeface="Times New Roman"/>
              </a:rPr>
              <a:t>. </a:t>
            </a:r>
            <a:r>
              <a:rPr lang="en-GB" sz="1600" dirty="0">
                <a:solidFill>
                  <a:srgbClr val="000000"/>
                </a:solidFill>
                <a:effectLst/>
                <a:latin typeface="Calibri"/>
                <a:ea typeface="Calibri"/>
                <a:cs typeface="Times New Roman"/>
              </a:rPr>
              <a:t> </a:t>
            </a:r>
            <a:endParaRPr lang="en-GB" sz="1600" dirty="0">
              <a:effectLst/>
              <a:latin typeface="Calibri"/>
              <a:ea typeface="Calibri"/>
              <a:cs typeface="Times New Roman"/>
            </a:endParaRPr>
          </a:p>
        </p:txBody>
      </p:sp>
      <p:sp>
        <p:nvSpPr>
          <p:cNvPr id="8" name="Rounded Rectangular Callout 7"/>
          <p:cNvSpPr/>
          <p:nvPr/>
        </p:nvSpPr>
        <p:spPr>
          <a:xfrm>
            <a:off x="394645" y="4437112"/>
            <a:ext cx="2867025" cy="1368152"/>
          </a:xfrm>
          <a:prstGeom prst="wedgeRoundRectCallout">
            <a:avLst>
              <a:gd name="adj1" fmla="val -39605"/>
              <a:gd name="adj2" fmla="val 75833"/>
              <a:gd name="adj3" fmla="val 16667"/>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Calibri"/>
                <a:cs typeface="Times New Roman"/>
              </a:rPr>
              <a:t>I think having single rooms will be nicer for people, I think people want to die at home and not in hospital if they can so I agree with this.</a:t>
            </a:r>
            <a:r>
              <a:rPr lang="en-GB" sz="1400" dirty="0">
                <a:effectLst/>
                <a:latin typeface="Calibri"/>
                <a:ea typeface="Calibri"/>
                <a:cs typeface="Times New Roman"/>
              </a:rPr>
              <a:t> </a:t>
            </a:r>
            <a:r>
              <a:rPr lang="en-GB" sz="1400" dirty="0" smtClean="0">
                <a:effectLst/>
                <a:latin typeface="Calibri"/>
                <a:ea typeface="Calibri"/>
                <a:cs typeface="Times New Roman"/>
              </a:rPr>
              <a:t> </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9" name="Rounded Rectangular Callout 8"/>
          <p:cNvSpPr/>
          <p:nvPr/>
        </p:nvSpPr>
        <p:spPr>
          <a:xfrm>
            <a:off x="4716016" y="1000747"/>
            <a:ext cx="3549005" cy="1512168"/>
          </a:xfrm>
          <a:prstGeom prst="wedgeRoundRectCallout">
            <a:avLst>
              <a:gd name="adj1" fmla="val 39901"/>
              <a:gd name="adj2" fmla="val 65227"/>
              <a:gd name="adj3" fmla="val 16667"/>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Times New Roman"/>
                <a:cs typeface="Calibri"/>
              </a:rPr>
              <a:t>We feel our needs in the south of the Forest are being ignored and that proposals to base all services in Cinderford will make them inaccessible to us as we get older</a:t>
            </a:r>
            <a:r>
              <a:rPr lang="en-GB" sz="1400" dirty="0" smtClean="0">
                <a:solidFill>
                  <a:srgbClr val="000000"/>
                </a:solidFill>
                <a:effectLst/>
                <a:latin typeface="Calibri"/>
                <a:ea typeface="Times New Roman"/>
                <a:cs typeface="Calibri"/>
              </a:rPr>
              <a:t>. </a:t>
            </a:r>
            <a:r>
              <a:rPr lang="en-GB" sz="1400" dirty="0">
                <a:solidFill>
                  <a:srgbClr val="000000"/>
                </a:solidFill>
                <a:effectLst/>
                <a:latin typeface="Calibri"/>
                <a:ea typeface="Calibri"/>
                <a:cs typeface="Times New Roman"/>
              </a:rPr>
              <a:t> </a:t>
            </a:r>
            <a:endParaRPr lang="en-GB" sz="1400" dirty="0">
              <a:effectLst/>
              <a:latin typeface="Calibri"/>
              <a:ea typeface="Calibri"/>
              <a:cs typeface="Times New Roman"/>
            </a:endParaRPr>
          </a:p>
        </p:txBody>
      </p:sp>
      <p:sp>
        <p:nvSpPr>
          <p:cNvPr id="10" name="Rounded Rectangular Callout 9"/>
          <p:cNvSpPr/>
          <p:nvPr/>
        </p:nvSpPr>
        <p:spPr>
          <a:xfrm>
            <a:off x="4796498" y="2852936"/>
            <a:ext cx="3626098" cy="1584176"/>
          </a:xfrm>
          <a:prstGeom prst="wedgeRoundRectCallout">
            <a:avLst>
              <a:gd name="adj1" fmla="val -357"/>
              <a:gd name="adj2" fmla="val 58334"/>
              <a:gd name="adj3" fmla="val 16667"/>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Times New Roman"/>
                <a:cs typeface="Calibri"/>
              </a:rPr>
              <a:t>We will be deprived of having services locally and MIU will be hugely missed. I would go to Gloucester rather than Cinderford not knowing if it was open or not or being referred on to there anyway. </a:t>
            </a:r>
            <a:r>
              <a:rPr lang="en-GB" sz="1400" dirty="0" smtClean="0">
                <a:solidFill>
                  <a:srgbClr val="000000"/>
                </a:solidFill>
                <a:effectLst/>
                <a:latin typeface="Calibri"/>
                <a:ea typeface="Times New Roman"/>
                <a:cs typeface="Calibri"/>
              </a:rPr>
              <a:t>  </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11" name="Rounded Rectangular Callout 10"/>
          <p:cNvSpPr/>
          <p:nvPr/>
        </p:nvSpPr>
        <p:spPr>
          <a:xfrm>
            <a:off x="3563888" y="4725144"/>
            <a:ext cx="4701133" cy="1413520"/>
          </a:xfrm>
          <a:prstGeom prst="wedgeRoundRectCallout">
            <a:avLst>
              <a:gd name="adj1" fmla="val -51836"/>
              <a:gd name="adj2" fmla="val -84428"/>
              <a:gd name="adj3" fmla="val 16667"/>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Times New Roman"/>
                <a:cs typeface="Calibri"/>
              </a:rPr>
              <a:t>I believe it would have a negative impact on my family and the general populace due to lack of access to care. Cinderford is closer to Gloucester and should not have investment where as Lydney is more accessible and further to any other hospital</a:t>
            </a:r>
            <a:r>
              <a:rPr lang="en-GB" sz="1400" dirty="0" smtClean="0">
                <a:solidFill>
                  <a:srgbClr val="000000"/>
                </a:solidFill>
                <a:effectLst/>
                <a:latin typeface="Calibri"/>
                <a:ea typeface="Times New Roman"/>
                <a:cs typeface="Calibri"/>
              </a:rPr>
              <a:t>.  </a:t>
            </a:r>
            <a:r>
              <a:rPr lang="en-GB" sz="1400" dirty="0">
                <a:solidFill>
                  <a:srgbClr val="000000"/>
                </a:solidFill>
                <a:effectLst/>
                <a:latin typeface="Calibri"/>
                <a:ea typeface="Calibri"/>
                <a:cs typeface="Times New Roman"/>
              </a:rPr>
              <a:t> </a:t>
            </a:r>
            <a:endParaRPr lang="en-GB" sz="1400" dirty="0">
              <a:effectLst/>
              <a:latin typeface="Calibri"/>
              <a:ea typeface="Calibri"/>
              <a:cs typeface="Times New Roman"/>
            </a:endParaRPr>
          </a:p>
        </p:txBody>
      </p:sp>
    </p:spTree>
    <p:extLst>
      <p:ext uri="{BB962C8B-B14F-4D97-AF65-F5344CB8AC3E}">
        <p14:creationId xmlns:p14="http://schemas.microsoft.com/office/powerpoint/2010/main" val="14905471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805664" cy="1143000"/>
          </a:xfrm>
        </p:spPr>
        <p:txBody>
          <a:bodyPr>
            <a:noAutofit/>
          </a:bodyPr>
          <a:lstStyle/>
          <a:p>
            <a:r>
              <a:rPr lang="en-GB" sz="2400" dirty="0">
                <a:solidFill>
                  <a:srgbClr val="42781E"/>
                </a:solidFill>
              </a:rPr>
              <a:t>If you think any of our proposals could have a negative impact on you and/or your family, how should we try to limit this?</a:t>
            </a:r>
          </a:p>
        </p:txBody>
      </p:sp>
      <p:sp>
        <p:nvSpPr>
          <p:cNvPr id="3" name="Content Placeholder 2"/>
          <p:cNvSpPr>
            <a:spLocks noGrp="1"/>
          </p:cNvSpPr>
          <p:nvPr>
            <p:ph idx="1"/>
          </p:nvPr>
        </p:nvSpPr>
        <p:spPr/>
        <p:txBody>
          <a:bodyPr/>
          <a:lstStyle/>
          <a:p>
            <a:endParaRPr lang="en-GB" dirty="0" smtClean="0"/>
          </a:p>
          <a:p>
            <a:pPr marL="0" indent="0">
              <a:buNone/>
            </a:pPr>
            <a:r>
              <a:rPr lang="en-GB" dirty="0" smtClean="0"/>
              <a:t>Three </a:t>
            </a:r>
            <a:r>
              <a:rPr lang="en-GB" dirty="0"/>
              <a:t>main </a:t>
            </a:r>
            <a:r>
              <a:rPr lang="en-GB" dirty="0" smtClean="0"/>
              <a:t>themes:</a:t>
            </a:r>
            <a:endParaRPr lang="en-GB" dirty="0"/>
          </a:p>
          <a:p>
            <a:pPr lvl="1">
              <a:buFont typeface="Arial" panose="020B0604020202020204" pitchFamily="34" charset="0"/>
              <a:buChar char="•"/>
            </a:pPr>
            <a:r>
              <a:rPr lang="en-GB" dirty="0"/>
              <a:t>Improvements in public transport and infrastructure; </a:t>
            </a:r>
          </a:p>
          <a:p>
            <a:pPr lvl="1">
              <a:buFont typeface="Arial" panose="020B0604020202020204" pitchFamily="34" charset="0"/>
              <a:buChar char="•"/>
            </a:pPr>
            <a:r>
              <a:rPr lang="en-GB" dirty="0"/>
              <a:t>Retention of existing facilities, or the provision of an new facility in the south of the Forest; </a:t>
            </a:r>
          </a:p>
          <a:p>
            <a:pPr lvl="1">
              <a:buFont typeface="Arial" panose="020B0604020202020204" pitchFamily="34" charset="0"/>
              <a:buChar char="•"/>
            </a:pPr>
            <a:r>
              <a:rPr lang="en-GB" dirty="0"/>
              <a:t>Extension of the services proposed, i.e. additional inpatient care, extended hours for urgent care</a:t>
            </a:r>
          </a:p>
          <a:p>
            <a:endParaRPr lang="en-GB" dirty="0"/>
          </a:p>
        </p:txBody>
      </p:sp>
    </p:spTree>
    <p:extLst>
      <p:ext uri="{BB962C8B-B14F-4D97-AF65-F5344CB8AC3E}">
        <p14:creationId xmlns:p14="http://schemas.microsoft.com/office/powerpoint/2010/main" val="282930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42781E"/>
                </a:solidFill>
              </a:rPr>
              <a:t>Other correspondence</a:t>
            </a:r>
            <a:endParaRPr lang="en-GB" dirty="0">
              <a:solidFill>
                <a:srgbClr val="42781E"/>
              </a:solidFill>
            </a:endParaRPr>
          </a:p>
        </p:txBody>
      </p:sp>
      <p:sp>
        <p:nvSpPr>
          <p:cNvPr id="3" name="Content Placeholder 2"/>
          <p:cNvSpPr>
            <a:spLocks noGrp="1"/>
          </p:cNvSpPr>
          <p:nvPr>
            <p:ph idx="1"/>
          </p:nvPr>
        </p:nvSpPr>
        <p:spPr/>
        <p:txBody>
          <a:bodyPr/>
          <a:lstStyle/>
          <a:p>
            <a:pPr marL="0" indent="0">
              <a:buNone/>
            </a:pPr>
            <a:r>
              <a:rPr lang="en-GB" dirty="0" smtClean="0"/>
              <a:t>Themes and feedback received via the survey were reflected in other correspondence about the Consultation: </a:t>
            </a:r>
          </a:p>
          <a:p>
            <a:r>
              <a:rPr lang="en-GB" dirty="0" smtClean="0"/>
              <a:t>33 emails and letters from members of the public, including 20 adapted versions of HOLD letter</a:t>
            </a:r>
          </a:p>
          <a:p>
            <a:r>
              <a:rPr lang="en-GB" dirty="0" smtClean="0"/>
              <a:t>Response from Primary Care Network</a:t>
            </a:r>
          </a:p>
          <a:p>
            <a:r>
              <a:rPr lang="en-GB" dirty="0" smtClean="0"/>
              <a:t>5 responses from town/parish councils and Green Party</a:t>
            </a:r>
          </a:p>
          <a:p>
            <a:r>
              <a:rPr lang="en-GB" dirty="0" smtClean="0"/>
              <a:t>Motion from Forest of Dean District Council </a:t>
            </a:r>
          </a:p>
          <a:p>
            <a:endParaRPr lang="en-GB" dirty="0"/>
          </a:p>
          <a:p>
            <a:endParaRPr lang="en-GB" dirty="0"/>
          </a:p>
        </p:txBody>
      </p:sp>
    </p:spTree>
    <p:extLst>
      <p:ext uri="{BB962C8B-B14F-4D97-AF65-F5344CB8AC3E}">
        <p14:creationId xmlns:p14="http://schemas.microsoft.com/office/powerpoint/2010/main" val="2617648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solidFill>
                  <a:srgbClr val="42781E"/>
                </a:solidFill>
              </a:rPr>
              <a:t>Next steps</a:t>
            </a:r>
            <a:endParaRPr lang="en-GB" sz="2400" dirty="0">
              <a:solidFill>
                <a:srgbClr val="42781E"/>
              </a:solidFill>
            </a:endParaRPr>
          </a:p>
        </p:txBody>
      </p:sp>
      <p:sp>
        <p:nvSpPr>
          <p:cNvPr id="3" name="Content Placeholder 2"/>
          <p:cNvSpPr>
            <a:spLocks noGrp="1"/>
          </p:cNvSpPr>
          <p:nvPr>
            <p:ph idx="1"/>
          </p:nvPr>
        </p:nvSpPr>
        <p:spPr>
          <a:xfrm>
            <a:off x="179512" y="1052736"/>
            <a:ext cx="8640960" cy="4752528"/>
          </a:xfrm>
        </p:spPr>
        <p:txBody>
          <a:bodyPr>
            <a:normAutofit fontScale="92500" lnSpcReduction="10000"/>
          </a:bodyPr>
          <a:lstStyle/>
          <a:p>
            <a:r>
              <a:rPr lang="en-GB" sz="2600" dirty="0" smtClean="0"/>
              <a:t>Consultation </a:t>
            </a:r>
            <a:r>
              <a:rPr lang="en-GB" sz="2600" dirty="0" smtClean="0"/>
              <a:t>review period – January </a:t>
            </a:r>
            <a:r>
              <a:rPr lang="en-GB" sz="2600" dirty="0" smtClean="0"/>
              <a:t>2021</a:t>
            </a:r>
            <a:r>
              <a:rPr lang="en-GB" sz="2600" dirty="0" smtClean="0"/>
              <a:t>.</a:t>
            </a:r>
          </a:p>
          <a:p>
            <a:r>
              <a:rPr lang="en-GB" sz="2600" dirty="0" smtClean="0"/>
              <a:t>Approval of Commissioning Plan - CCG Governing Body meeting – 28 January 2021. </a:t>
            </a:r>
          </a:p>
          <a:p>
            <a:r>
              <a:rPr lang="en-GB" sz="2600" dirty="0" smtClean="0"/>
              <a:t>Approval of Full Business Case for new Community Hospital – Gloucestershire Health and Care NHSFT Board – March 2021 (date to be confirmed). </a:t>
            </a:r>
          </a:p>
          <a:p>
            <a:endParaRPr lang="en-GB" sz="2600" dirty="0"/>
          </a:p>
          <a:p>
            <a:pPr marL="0" indent="0">
              <a:buNone/>
            </a:pPr>
            <a:r>
              <a:rPr lang="en-GB" sz="2600" dirty="0">
                <a:solidFill>
                  <a:prstClr val="black"/>
                </a:solidFill>
                <a:latin typeface="Arial"/>
                <a:cs typeface="Arial"/>
              </a:rPr>
              <a:t>Feedback from the </a:t>
            </a:r>
            <a:r>
              <a:rPr lang="en-GB" sz="2600" dirty="0" smtClean="0">
                <a:solidFill>
                  <a:prstClr val="black"/>
                </a:solidFill>
                <a:latin typeface="Arial"/>
                <a:cs typeface="Arial"/>
              </a:rPr>
              <a:t>consultation and response </a:t>
            </a:r>
            <a:r>
              <a:rPr lang="en-GB" sz="2600" dirty="0">
                <a:solidFill>
                  <a:prstClr val="black"/>
                </a:solidFill>
                <a:latin typeface="Arial"/>
                <a:cs typeface="Arial"/>
              </a:rPr>
              <a:t>made by the CCG Governing </a:t>
            </a:r>
            <a:r>
              <a:rPr lang="en-GB" sz="2600" dirty="0" smtClean="0">
                <a:solidFill>
                  <a:prstClr val="black"/>
                </a:solidFill>
                <a:latin typeface="Arial"/>
                <a:cs typeface="Arial"/>
              </a:rPr>
              <a:t>Body/GHC Board </a:t>
            </a:r>
            <a:r>
              <a:rPr lang="en-GB" sz="2600" dirty="0">
                <a:solidFill>
                  <a:prstClr val="black"/>
                </a:solidFill>
                <a:latin typeface="Arial"/>
                <a:cs typeface="Arial"/>
              </a:rPr>
              <a:t>will be published at: </a:t>
            </a:r>
            <a:r>
              <a:rPr lang="en-GB" sz="2600" dirty="0" smtClean="0">
                <a:solidFill>
                  <a:prstClr val="black"/>
                </a:solidFill>
                <a:latin typeface="Arial"/>
                <a:cs typeface="Arial"/>
                <a:hlinkClick r:id="rId2"/>
              </a:rPr>
              <a:t>www.fodhealth.nhs.uk</a:t>
            </a:r>
            <a:r>
              <a:rPr lang="en-GB" sz="2600" dirty="0" smtClean="0">
                <a:solidFill>
                  <a:prstClr val="black"/>
                </a:solidFill>
                <a:latin typeface="Arial"/>
                <a:cs typeface="Arial"/>
              </a:rPr>
              <a:t> </a:t>
            </a:r>
          </a:p>
          <a:p>
            <a:pPr marL="0" indent="0">
              <a:buNone/>
            </a:pPr>
            <a:r>
              <a:rPr lang="en-GB" sz="2600" dirty="0" smtClean="0">
                <a:solidFill>
                  <a:prstClr val="black"/>
                </a:solidFill>
                <a:latin typeface="Arial"/>
                <a:cs typeface="Arial"/>
              </a:rPr>
              <a:t>and </a:t>
            </a:r>
            <a:r>
              <a:rPr lang="en-GB" sz="2600" dirty="0">
                <a:solidFill>
                  <a:prstClr val="black"/>
                </a:solidFill>
                <a:latin typeface="Arial"/>
                <a:cs typeface="Arial"/>
              </a:rPr>
              <a:t>shared on the online participation platform Get Involved in Gloucestershire at: </a:t>
            </a:r>
            <a:r>
              <a:rPr lang="en-GB" sz="2600" dirty="0">
                <a:solidFill>
                  <a:prstClr val="black"/>
                </a:solidFill>
                <a:latin typeface="Arial"/>
                <a:cs typeface="Arial"/>
                <a:hlinkClick r:id="rId3"/>
              </a:rPr>
              <a:t>https://getinvolved.glos.nhs.uk</a:t>
            </a:r>
            <a:endParaRPr lang="en-GB" sz="2600" dirty="0">
              <a:solidFill>
                <a:prstClr val="black"/>
              </a:solidFill>
              <a:latin typeface="Arial"/>
              <a:cs typeface="Arial"/>
            </a:endParaRPr>
          </a:p>
          <a:p>
            <a:endParaRPr lang="en-GB" dirty="0" smtClean="0"/>
          </a:p>
          <a:p>
            <a:endParaRPr lang="en-GB" dirty="0"/>
          </a:p>
        </p:txBody>
      </p:sp>
    </p:spTree>
    <p:extLst>
      <p:ext uri="{BB962C8B-B14F-4D97-AF65-F5344CB8AC3E}">
        <p14:creationId xmlns:p14="http://schemas.microsoft.com/office/powerpoint/2010/main" val="1397550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42781E"/>
                </a:solidFill>
              </a:rPr>
              <a:t>Consultation Key Facts</a:t>
            </a:r>
            <a:endParaRPr lang="en-GB" dirty="0">
              <a:solidFill>
                <a:srgbClr val="42781E"/>
              </a:solidFill>
            </a:endParaRPr>
          </a:p>
        </p:txBody>
      </p:sp>
      <p:sp>
        <p:nvSpPr>
          <p:cNvPr id="3" name="Content Placeholder 2"/>
          <p:cNvSpPr>
            <a:spLocks noGrp="1"/>
          </p:cNvSpPr>
          <p:nvPr>
            <p:ph idx="1"/>
          </p:nvPr>
        </p:nvSpPr>
        <p:spPr>
          <a:xfrm>
            <a:off x="17292" y="980728"/>
            <a:ext cx="8856984" cy="4968552"/>
          </a:xfrm>
        </p:spPr>
        <p:txBody>
          <a:bodyPr>
            <a:normAutofit/>
          </a:bodyPr>
          <a:lstStyle/>
          <a:p>
            <a:r>
              <a:rPr lang="en-GB" dirty="0" smtClean="0"/>
              <a:t>3,400 Consultation </a:t>
            </a:r>
            <a:r>
              <a:rPr lang="en-GB" dirty="0"/>
              <a:t>booklets </a:t>
            </a:r>
            <a:r>
              <a:rPr lang="en-GB" dirty="0" smtClean="0"/>
              <a:t>distributed,  495 requests for information following door-to-door leaflet distribution.  </a:t>
            </a:r>
            <a:endParaRPr lang="en-GB" dirty="0"/>
          </a:p>
          <a:p>
            <a:r>
              <a:rPr lang="en-GB" dirty="0" smtClean="0"/>
              <a:t>20 </a:t>
            </a:r>
            <a:r>
              <a:rPr lang="en-GB" dirty="0"/>
              <a:t>consultation events.</a:t>
            </a:r>
          </a:p>
          <a:p>
            <a:r>
              <a:rPr lang="en-GB" dirty="0"/>
              <a:t>More than </a:t>
            </a:r>
            <a:r>
              <a:rPr lang="en-GB" dirty="0" smtClean="0"/>
              <a:t>250 socially </a:t>
            </a:r>
            <a:r>
              <a:rPr lang="en-GB" dirty="0"/>
              <a:t>distanced </a:t>
            </a:r>
            <a:r>
              <a:rPr lang="en-GB" dirty="0" smtClean="0"/>
              <a:t>contacts </a:t>
            </a:r>
            <a:r>
              <a:rPr lang="en-GB" dirty="0"/>
              <a:t>with members of the </a:t>
            </a:r>
            <a:r>
              <a:rPr lang="en-GB" dirty="0" smtClean="0"/>
              <a:t>public &amp; community partners and over 100 with staff</a:t>
            </a:r>
            <a:r>
              <a:rPr lang="en-GB" dirty="0"/>
              <a:t>. </a:t>
            </a:r>
          </a:p>
          <a:p>
            <a:r>
              <a:rPr lang="en-GB" dirty="0" smtClean="0"/>
              <a:t>10 </a:t>
            </a:r>
            <a:r>
              <a:rPr lang="en-GB" dirty="0"/>
              <a:t>Facebook posts with a reach of over </a:t>
            </a:r>
            <a:r>
              <a:rPr lang="en-GB" dirty="0" smtClean="0"/>
              <a:t>56,000 and 200 ‘engagements’.</a:t>
            </a:r>
            <a:endParaRPr lang="en-GB" dirty="0"/>
          </a:p>
          <a:p>
            <a:r>
              <a:rPr lang="en-GB" dirty="0" smtClean="0"/>
              <a:t>8 </a:t>
            </a:r>
            <a:r>
              <a:rPr lang="en-GB" dirty="0"/>
              <a:t>tweets generated over </a:t>
            </a:r>
            <a:r>
              <a:rPr lang="en-GB" dirty="0" smtClean="0"/>
              <a:t>7,000 </a:t>
            </a:r>
            <a:r>
              <a:rPr lang="en-GB" dirty="0"/>
              <a:t>impressions and </a:t>
            </a:r>
            <a:r>
              <a:rPr lang="en-GB" dirty="0" smtClean="0"/>
              <a:t>100 engagements</a:t>
            </a:r>
            <a:r>
              <a:rPr lang="en-GB" dirty="0"/>
              <a:t>. </a:t>
            </a:r>
          </a:p>
          <a:p>
            <a:r>
              <a:rPr lang="en-GB" dirty="0" smtClean="0"/>
              <a:t>554 consultation surveys </a:t>
            </a:r>
            <a:r>
              <a:rPr lang="en-GB" dirty="0"/>
              <a:t>completed. </a:t>
            </a:r>
          </a:p>
          <a:p>
            <a:r>
              <a:rPr lang="en-GB" dirty="0" smtClean="0"/>
              <a:t>Support for the proposals variable, depending on geographical location</a:t>
            </a:r>
            <a:endParaRPr lang="en-GB" dirty="0"/>
          </a:p>
        </p:txBody>
      </p:sp>
    </p:spTree>
    <p:extLst>
      <p:ext uri="{BB962C8B-B14F-4D97-AF65-F5344CB8AC3E}">
        <p14:creationId xmlns:p14="http://schemas.microsoft.com/office/powerpoint/2010/main" val="3358323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42781E"/>
                </a:solidFill>
              </a:rPr>
              <a:t>Background to Consultation </a:t>
            </a:r>
            <a:endParaRPr lang="en-GB" dirty="0">
              <a:solidFill>
                <a:srgbClr val="42781E"/>
              </a:solidFill>
            </a:endParaRPr>
          </a:p>
        </p:txBody>
      </p:sp>
      <p:sp>
        <p:nvSpPr>
          <p:cNvPr id="3" name="Content Placeholder 2"/>
          <p:cNvSpPr>
            <a:spLocks noGrp="1"/>
          </p:cNvSpPr>
          <p:nvPr>
            <p:ph idx="1"/>
          </p:nvPr>
        </p:nvSpPr>
        <p:spPr>
          <a:xfrm>
            <a:off x="252060" y="908720"/>
            <a:ext cx="8856984" cy="4752528"/>
          </a:xfrm>
        </p:spPr>
        <p:txBody>
          <a:bodyPr>
            <a:normAutofit lnSpcReduction="10000"/>
          </a:bodyPr>
          <a:lstStyle/>
          <a:p>
            <a:pPr marL="0" lvl="0" indent="0">
              <a:buNone/>
            </a:pPr>
            <a:endParaRPr lang="en-GB" sz="1900" b="1" dirty="0">
              <a:solidFill>
                <a:prstClr val="black"/>
              </a:solidFill>
              <a:latin typeface="Calibri"/>
              <a:cs typeface="+mn-cs"/>
            </a:endParaRPr>
          </a:p>
          <a:p>
            <a:r>
              <a:rPr lang="en-GB" dirty="0" smtClean="0"/>
              <a:t>January 2018: Following earlier engagement and Consultation, GCCG  Governing Body and GHC (formerly GCS) Board approved the proposal to develop a new CH in the Forest of Dean.</a:t>
            </a:r>
          </a:p>
          <a:p>
            <a:r>
              <a:rPr lang="en-GB" dirty="0" smtClean="0"/>
              <a:t>August 2018: Approval of Citizens’ Jury recommendation to build the new hospital in, or near, Cinderford. </a:t>
            </a:r>
          </a:p>
          <a:p>
            <a:r>
              <a:rPr lang="en-GB" dirty="0" smtClean="0"/>
              <a:t>August 2019: Engagement to help develop ideas about the range of services in the new hospital. </a:t>
            </a:r>
          </a:p>
          <a:p>
            <a:r>
              <a:rPr lang="en-GB" dirty="0" smtClean="0"/>
              <a:t>December 2019: Site for the new hospital announced</a:t>
            </a:r>
            <a:r>
              <a:rPr lang="en-GB" dirty="0" smtClean="0"/>
              <a:t>.</a:t>
            </a:r>
          </a:p>
          <a:p>
            <a:r>
              <a:rPr lang="en-GB" dirty="0" smtClean="0"/>
              <a:t>October – December 2020: Consultation about the range     of services to be provided in the new hospital </a:t>
            </a:r>
            <a:endParaRPr lang="en-GB" dirty="0" smtClean="0"/>
          </a:p>
          <a:p>
            <a:pPr marL="0" indent="0">
              <a:buNone/>
            </a:pPr>
            <a:r>
              <a:rPr lang="en-GB" dirty="0"/>
              <a:t>	</a:t>
            </a:r>
          </a:p>
        </p:txBody>
      </p:sp>
    </p:spTree>
    <p:extLst>
      <p:ext uri="{BB962C8B-B14F-4D97-AF65-F5344CB8AC3E}">
        <p14:creationId xmlns:p14="http://schemas.microsoft.com/office/powerpoint/2010/main" val="162852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1352"/>
            <a:ext cx="8805664" cy="1143000"/>
          </a:xfrm>
        </p:spPr>
        <p:txBody>
          <a:bodyPr>
            <a:normAutofit/>
          </a:bodyPr>
          <a:lstStyle/>
          <a:p>
            <a:r>
              <a:rPr lang="en-GB" dirty="0">
                <a:solidFill>
                  <a:srgbClr val="42781E"/>
                </a:solidFill>
              </a:rPr>
              <a:t>What the consultation is about</a:t>
            </a:r>
          </a:p>
        </p:txBody>
      </p:sp>
      <p:sp>
        <p:nvSpPr>
          <p:cNvPr id="4" name="Content Placeholder 3"/>
          <p:cNvSpPr>
            <a:spLocks noGrp="1"/>
          </p:cNvSpPr>
          <p:nvPr>
            <p:ph idx="1"/>
          </p:nvPr>
        </p:nvSpPr>
        <p:spPr>
          <a:xfrm>
            <a:off x="323528" y="836712"/>
            <a:ext cx="8280920" cy="5400600"/>
          </a:xfrm>
        </p:spPr>
        <p:txBody>
          <a:bodyPr>
            <a:normAutofit/>
          </a:bodyPr>
          <a:lstStyle/>
          <a:p>
            <a:pPr marL="0" lvl="0" indent="0">
              <a:buNone/>
            </a:pPr>
            <a:r>
              <a:rPr lang="en-GB" dirty="0" smtClean="0">
                <a:solidFill>
                  <a:prstClr val="black"/>
                </a:solidFill>
              </a:rPr>
              <a:t>Range of services provided at the new hospital </a:t>
            </a:r>
          </a:p>
          <a:p>
            <a:pPr lvl="0"/>
            <a:r>
              <a:rPr lang="en-GB" dirty="0" smtClean="0">
                <a:solidFill>
                  <a:prstClr val="black"/>
                </a:solidFill>
              </a:rPr>
              <a:t>Inpatient </a:t>
            </a:r>
            <a:r>
              <a:rPr lang="en-GB" dirty="0" smtClean="0">
                <a:solidFill>
                  <a:prstClr val="black"/>
                </a:solidFill>
              </a:rPr>
              <a:t>unit: 24 </a:t>
            </a:r>
            <a:r>
              <a:rPr lang="en-GB" dirty="0" smtClean="0">
                <a:solidFill>
                  <a:prstClr val="black"/>
                </a:solidFill>
              </a:rPr>
              <a:t>beds</a:t>
            </a:r>
          </a:p>
          <a:p>
            <a:r>
              <a:rPr lang="en-GB" dirty="0">
                <a:solidFill>
                  <a:prstClr val="black"/>
                </a:solidFill>
              </a:rPr>
              <a:t>Urgent care – 8am – 8pm, seven days a week</a:t>
            </a:r>
          </a:p>
          <a:p>
            <a:pPr lvl="0"/>
            <a:r>
              <a:rPr lang="en-GB" dirty="0" smtClean="0">
                <a:solidFill>
                  <a:prstClr val="black"/>
                </a:solidFill>
              </a:rPr>
              <a:t>Outpatient </a:t>
            </a:r>
            <a:r>
              <a:rPr lang="en-GB" dirty="0" smtClean="0">
                <a:solidFill>
                  <a:prstClr val="black"/>
                </a:solidFill>
              </a:rPr>
              <a:t>services: a range of consultation rooms, treatment rooms, group room</a:t>
            </a:r>
          </a:p>
          <a:p>
            <a:pPr lvl="0"/>
            <a:r>
              <a:rPr lang="en-GB" dirty="0" smtClean="0">
                <a:solidFill>
                  <a:prstClr val="black"/>
                </a:solidFill>
              </a:rPr>
              <a:t>Diagnostic </a:t>
            </a:r>
            <a:r>
              <a:rPr lang="en-GB" dirty="0" smtClean="0">
                <a:solidFill>
                  <a:prstClr val="black"/>
                </a:solidFill>
              </a:rPr>
              <a:t>services – X-ray, ultrasound, endoscopy unit, access for mobile </a:t>
            </a:r>
            <a:r>
              <a:rPr lang="en-GB" dirty="0" smtClean="0">
                <a:solidFill>
                  <a:prstClr val="black"/>
                </a:solidFill>
              </a:rPr>
              <a:t>units</a:t>
            </a:r>
          </a:p>
          <a:p>
            <a:pPr marL="0" lvl="0" indent="0">
              <a:buNone/>
            </a:pPr>
            <a:r>
              <a:rPr lang="en-GB" sz="2800" b="1" dirty="0">
                <a:solidFill>
                  <a:srgbClr val="42781E"/>
                </a:solidFill>
              </a:rPr>
              <a:t>What the Consultation is not </a:t>
            </a:r>
            <a:r>
              <a:rPr lang="en-GB" sz="2800" b="1" dirty="0" smtClean="0">
                <a:solidFill>
                  <a:srgbClr val="42781E"/>
                </a:solidFill>
              </a:rPr>
              <a:t>about:</a:t>
            </a:r>
            <a:endParaRPr lang="en-GB" sz="2800" b="1" dirty="0">
              <a:solidFill>
                <a:srgbClr val="42781E"/>
              </a:solidFill>
            </a:endParaRPr>
          </a:p>
          <a:p>
            <a:r>
              <a:rPr lang="en-GB" dirty="0"/>
              <a:t>The decision to move to a single community hospital for the Forest of Dean. </a:t>
            </a:r>
          </a:p>
          <a:p>
            <a:r>
              <a:rPr lang="en-GB" dirty="0"/>
              <a:t>The location of the new hospital, which was approved following </a:t>
            </a:r>
            <a:r>
              <a:rPr lang="en-GB" dirty="0" smtClean="0"/>
              <a:t>a </a:t>
            </a:r>
            <a:r>
              <a:rPr lang="en-GB" dirty="0"/>
              <a:t>Citizens’ Jury in August 2018.</a:t>
            </a:r>
          </a:p>
          <a:p>
            <a:pPr lvl="0"/>
            <a:endParaRPr lang="en-GB" dirty="0" smtClean="0">
              <a:solidFill>
                <a:prstClr val="black"/>
              </a:solidFill>
            </a:endParaRPr>
          </a:p>
          <a:p>
            <a:endParaRPr lang="en-GB" dirty="0">
              <a:solidFill>
                <a:prstClr val="black"/>
              </a:solidFill>
            </a:endParaRPr>
          </a:p>
          <a:p>
            <a:endParaRPr lang="en-GB" dirty="0"/>
          </a:p>
        </p:txBody>
      </p:sp>
    </p:spTree>
    <p:extLst>
      <p:ext uri="{BB962C8B-B14F-4D97-AF65-F5344CB8AC3E}">
        <p14:creationId xmlns:p14="http://schemas.microsoft.com/office/powerpoint/2010/main" val="3725269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805664" cy="1143000"/>
          </a:xfrm>
        </p:spPr>
        <p:txBody>
          <a:bodyPr/>
          <a:lstStyle/>
          <a:p>
            <a:r>
              <a:rPr lang="en-GB" dirty="0" smtClean="0">
                <a:solidFill>
                  <a:srgbClr val="42781E"/>
                </a:solidFill>
              </a:rPr>
              <a:t>Communications</a:t>
            </a:r>
            <a:endParaRPr lang="en-GB" dirty="0">
              <a:solidFill>
                <a:srgbClr val="42781E"/>
              </a:solidFill>
            </a:endParaRPr>
          </a:p>
        </p:txBody>
      </p:sp>
      <p:sp>
        <p:nvSpPr>
          <p:cNvPr id="3" name="Content Placeholder 2"/>
          <p:cNvSpPr>
            <a:spLocks noGrp="1"/>
          </p:cNvSpPr>
          <p:nvPr>
            <p:ph idx="1"/>
          </p:nvPr>
        </p:nvSpPr>
        <p:spPr>
          <a:xfrm>
            <a:off x="251520" y="1052736"/>
            <a:ext cx="8640960" cy="4752528"/>
          </a:xfrm>
        </p:spPr>
        <p:txBody>
          <a:bodyPr>
            <a:normAutofit/>
          </a:bodyPr>
          <a:lstStyle/>
          <a:p>
            <a:r>
              <a:rPr lang="en-GB" dirty="0" smtClean="0"/>
              <a:t>Door </a:t>
            </a:r>
            <a:r>
              <a:rPr lang="en-GB" dirty="0"/>
              <a:t>to Door awareness raising leaflet</a:t>
            </a:r>
          </a:p>
          <a:p>
            <a:r>
              <a:rPr lang="en-GB" dirty="0"/>
              <a:t>Media releases, Media advertising and stakeholder briefings </a:t>
            </a:r>
          </a:p>
          <a:p>
            <a:r>
              <a:rPr lang="en-GB" dirty="0"/>
              <a:t>Printed engagement booklets </a:t>
            </a:r>
            <a:r>
              <a:rPr lang="en-GB" dirty="0" smtClean="0"/>
              <a:t>and Easy Read</a:t>
            </a:r>
            <a:endParaRPr lang="en-GB" dirty="0"/>
          </a:p>
          <a:p>
            <a:r>
              <a:rPr lang="en-GB" dirty="0"/>
              <a:t>‘Your Say’ area on the </a:t>
            </a:r>
            <a:r>
              <a:rPr lang="en-GB" dirty="0" err="1" smtClean="0"/>
              <a:t>FODhealth</a:t>
            </a:r>
            <a:r>
              <a:rPr lang="en-GB" dirty="0" smtClean="0"/>
              <a:t> website </a:t>
            </a:r>
            <a:r>
              <a:rPr lang="en-GB" dirty="0"/>
              <a:t>and Get Involved in Gloucestershire online participation platform</a:t>
            </a:r>
          </a:p>
          <a:p>
            <a:r>
              <a:rPr lang="en-GB" dirty="0" smtClean="0"/>
              <a:t>Social </a:t>
            </a:r>
            <a:r>
              <a:rPr lang="en-GB" dirty="0"/>
              <a:t>media: Facebook and Twitter</a:t>
            </a:r>
          </a:p>
          <a:p>
            <a:r>
              <a:rPr lang="en-GB" dirty="0"/>
              <a:t>Staff communication and engagement </a:t>
            </a:r>
          </a:p>
          <a:p>
            <a:r>
              <a:rPr lang="en-GB" dirty="0" smtClean="0"/>
              <a:t>Stakeholder briefings:  Primary Care Network, Forest of Dean Locality Reference Group, Community Partners, County/District Council Members, Forest of Dean MP</a:t>
            </a:r>
            <a:endParaRPr lang="en-GB" dirty="0"/>
          </a:p>
          <a:p>
            <a:pPr marL="0" indent="0">
              <a:buNone/>
            </a:pPr>
            <a:endParaRPr lang="en-GB" dirty="0" smtClean="0"/>
          </a:p>
          <a:p>
            <a:endParaRPr lang="en-GB" dirty="0" smtClean="0"/>
          </a:p>
          <a:p>
            <a:pPr marL="0" indent="0">
              <a:buNone/>
            </a:pPr>
            <a:endParaRPr lang="en-GB" dirty="0"/>
          </a:p>
        </p:txBody>
      </p:sp>
    </p:spTree>
    <p:extLst>
      <p:ext uri="{BB962C8B-B14F-4D97-AF65-F5344CB8AC3E}">
        <p14:creationId xmlns:p14="http://schemas.microsoft.com/office/powerpoint/2010/main" val="463018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805664" cy="1143000"/>
          </a:xfrm>
        </p:spPr>
        <p:txBody>
          <a:bodyPr/>
          <a:lstStyle/>
          <a:p>
            <a:r>
              <a:rPr lang="en-GB" dirty="0"/>
              <a:t> </a:t>
            </a:r>
            <a:r>
              <a:rPr lang="en-GB" dirty="0">
                <a:solidFill>
                  <a:srgbClr val="42781E"/>
                </a:solidFill>
              </a:rPr>
              <a:t>Covid 19: A socially distanced consultation</a:t>
            </a:r>
          </a:p>
        </p:txBody>
      </p:sp>
      <p:sp>
        <p:nvSpPr>
          <p:cNvPr id="3" name="Content Placeholder 2"/>
          <p:cNvSpPr>
            <a:spLocks noGrp="1"/>
          </p:cNvSpPr>
          <p:nvPr>
            <p:ph idx="1"/>
          </p:nvPr>
        </p:nvSpPr>
        <p:spPr>
          <a:xfrm>
            <a:off x="251520" y="1268760"/>
            <a:ext cx="8424936" cy="4608512"/>
          </a:xfrm>
        </p:spPr>
        <p:txBody>
          <a:bodyPr>
            <a:normAutofit/>
          </a:bodyPr>
          <a:lstStyle/>
          <a:p>
            <a:pPr lvl="0"/>
            <a:r>
              <a:rPr lang="en-GB" dirty="0" smtClean="0">
                <a:solidFill>
                  <a:prstClr val="black"/>
                </a:solidFill>
                <a:latin typeface="Arial"/>
                <a:cs typeface="Arial"/>
              </a:rPr>
              <a:t>NHS </a:t>
            </a:r>
            <a:r>
              <a:rPr lang="en-GB" dirty="0">
                <a:solidFill>
                  <a:prstClr val="black"/>
                </a:solidFill>
                <a:latin typeface="Arial"/>
                <a:cs typeface="Arial"/>
              </a:rPr>
              <a:t>Information Bus Tour</a:t>
            </a:r>
          </a:p>
          <a:p>
            <a:r>
              <a:rPr lang="en-GB" dirty="0">
                <a:solidFill>
                  <a:prstClr val="black"/>
                </a:solidFill>
                <a:latin typeface="Arial"/>
                <a:cs typeface="Arial"/>
              </a:rPr>
              <a:t>A new hospital for the Forest of Dean Surveys</a:t>
            </a:r>
          </a:p>
          <a:p>
            <a:pPr lvl="0"/>
            <a:r>
              <a:rPr lang="en-GB" dirty="0" smtClean="0">
                <a:solidFill>
                  <a:prstClr val="black"/>
                </a:solidFill>
                <a:latin typeface="Arial"/>
                <a:cs typeface="Arial"/>
              </a:rPr>
              <a:t>Cuppa </a:t>
            </a:r>
            <a:r>
              <a:rPr lang="en-GB" dirty="0">
                <a:solidFill>
                  <a:prstClr val="black"/>
                </a:solidFill>
                <a:latin typeface="Arial"/>
                <a:cs typeface="Arial"/>
              </a:rPr>
              <a:t>and Chats</a:t>
            </a:r>
          </a:p>
          <a:p>
            <a:r>
              <a:rPr lang="en-GB" dirty="0">
                <a:solidFill>
                  <a:prstClr val="black"/>
                </a:solidFill>
                <a:latin typeface="Arial"/>
                <a:cs typeface="Arial"/>
              </a:rPr>
              <a:t>Targeted </a:t>
            </a:r>
            <a:r>
              <a:rPr lang="en-GB" dirty="0" smtClean="0">
                <a:solidFill>
                  <a:prstClr val="black"/>
                </a:solidFill>
                <a:latin typeface="Arial"/>
                <a:cs typeface="Arial"/>
              </a:rPr>
              <a:t>activities; e.g. FODDC Members Seminar, Primary Care Network meeting, Gloucestershire </a:t>
            </a:r>
            <a:r>
              <a:rPr lang="en-GB" dirty="0">
                <a:solidFill>
                  <a:prstClr val="black"/>
                </a:solidFill>
                <a:latin typeface="Arial"/>
                <a:cs typeface="Arial"/>
              </a:rPr>
              <a:t>Patient Participation Group Network </a:t>
            </a:r>
            <a:endParaRPr lang="en-GB" dirty="0" smtClean="0">
              <a:solidFill>
                <a:prstClr val="black"/>
              </a:solidFill>
              <a:latin typeface="Arial"/>
              <a:cs typeface="Arial"/>
            </a:endParaRPr>
          </a:p>
          <a:p>
            <a:r>
              <a:rPr lang="en-GB" dirty="0" smtClean="0">
                <a:solidFill>
                  <a:prstClr val="black"/>
                </a:solidFill>
                <a:latin typeface="Arial"/>
                <a:cs typeface="Arial"/>
              </a:rPr>
              <a:t>Working with community partners to reach those identified in Equality Impact Assessment</a:t>
            </a:r>
            <a:endParaRPr lang="en-GB" dirty="0">
              <a:solidFill>
                <a:prstClr val="black"/>
              </a:solidFill>
              <a:latin typeface="Arial"/>
              <a:cs typeface="Arial"/>
            </a:endParaRPr>
          </a:p>
          <a:p>
            <a:pPr lvl="0"/>
            <a:r>
              <a:rPr lang="en-GB" dirty="0" smtClean="0">
                <a:solidFill>
                  <a:prstClr val="black"/>
                </a:solidFill>
                <a:latin typeface="Arial"/>
                <a:cs typeface="Arial"/>
              </a:rPr>
              <a:t>Other campaigns and correspondence</a:t>
            </a:r>
          </a:p>
          <a:p>
            <a:pPr lvl="0"/>
            <a:endParaRPr lang="en-GB" dirty="0">
              <a:solidFill>
                <a:prstClr val="black"/>
              </a:solidFill>
              <a:latin typeface="Arial"/>
              <a:cs typeface="Arial"/>
            </a:endParaRPr>
          </a:p>
          <a:p>
            <a:pPr lvl="0"/>
            <a:endParaRPr lang="en-GB" dirty="0">
              <a:solidFill>
                <a:prstClr val="black"/>
              </a:solidFill>
              <a:latin typeface="Arial"/>
              <a:cs typeface="Arial"/>
            </a:endParaRPr>
          </a:p>
        </p:txBody>
      </p:sp>
    </p:spTree>
    <p:extLst>
      <p:ext uri="{BB962C8B-B14F-4D97-AF65-F5344CB8AC3E}">
        <p14:creationId xmlns:p14="http://schemas.microsoft.com/office/powerpoint/2010/main" val="3600075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42781E"/>
                </a:solidFill>
              </a:rPr>
              <a:t>Responses </a:t>
            </a:r>
            <a:r>
              <a:rPr lang="en-GB" dirty="0" smtClean="0">
                <a:solidFill>
                  <a:srgbClr val="42781E"/>
                </a:solidFill>
              </a:rPr>
              <a:t>to the Consultation </a:t>
            </a:r>
            <a:endParaRPr lang="en-GB" dirty="0">
              <a:solidFill>
                <a:srgbClr val="42781E"/>
              </a:solidFill>
            </a:endParaRPr>
          </a:p>
        </p:txBody>
      </p:sp>
      <p:sp>
        <p:nvSpPr>
          <p:cNvPr id="3" name="Content Placeholder 2"/>
          <p:cNvSpPr>
            <a:spLocks noGrp="1"/>
          </p:cNvSpPr>
          <p:nvPr>
            <p:ph idx="1"/>
          </p:nvPr>
        </p:nvSpPr>
        <p:spPr>
          <a:xfrm>
            <a:off x="251520" y="1124744"/>
            <a:ext cx="8712968" cy="4968552"/>
          </a:xfrm>
        </p:spPr>
        <p:txBody>
          <a:bodyPr>
            <a:normAutofit fontScale="92500"/>
          </a:bodyPr>
          <a:lstStyle/>
          <a:p>
            <a:r>
              <a:rPr lang="en-GB" sz="2600" dirty="0"/>
              <a:t>Feedback to the consultation was received in two main ways: </a:t>
            </a:r>
            <a:r>
              <a:rPr lang="en-GB" sz="2600" dirty="0" smtClean="0"/>
              <a:t> </a:t>
            </a:r>
          </a:p>
          <a:p>
            <a:pPr lvl="1"/>
            <a:r>
              <a:rPr lang="en-GB" sz="2600" dirty="0" smtClean="0"/>
              <a:t>Survey responses – 554, including 57 Easy Read surveys</a:t>
            </a:r>
            <a:endParaRPr lang="en-GB" sz="2600" dirty="0"/>
          </a:p>
          <a:p>
            <a:pPr lvl="1"/>
            <a:r>
              <a:rPr lang="en-GB" sz="2600" dirty="0" smtClean="0"/>
              <a:t>Other </a:t>
            </a:r>
            <a:r>
              <a:rPr lang="en-GB" sz="2600" dirty="0"/>
              <a:t>correspondence/written </a:t>
            </a:r>
            <a:r>
              <a:rPr lang="en-GB" sz="2600" dirty="0" smtClean="0"/>
              <a:t>responses (33)</a:t>
            </a:r>
          </a:p>
          <a:p>
            <a:r>
              <a:rPr lang="en-GB" sz="2600" dirty="0" smtClean="0"/>
              <a:t>Qualitative feedback, both positive and negative, reflects on capacity of the new hospital and access to services.  </a:t>
            </a:r>
          </a:p>
          <a:p>
            <a:r>
              <a:rPr lang="en-GB" sz="2600" dirty="0" smtClean="0"/>
              <a:t>Strength </a:t>
            </a:r>
            <a:r>
              <a:rPr lang="en-GB" sz="2600" dirty="0"/>
              <a:t>of support across all services </a:t>
            </a:r>
            <a:r>
              <a:rPr lang="en-GB" sz="2600" dirty="0" smtClean="0"/>
              <a:t>dependent </a:t>
            </a:r>
            <a:r>
              <a:rPr lang="en-GB" sz="2600" dirty="0"/>
              <a:t>upon </a:t>
            </a:r>
            <a:r>
              <a:rPr lang="en-GB" sz="2600" dirty="0" smtClean="0"/>
              <a:t>respondent’s geographical </a:t>
            </a:r>
            <a:r>
              <a:rPr lang="en-GB" sz="2600" dirty="0"/>
              <a:t>partiality. Respondents from the south of the district </a:t>
            </a:r>
            <a:r>
              <a:rPr lang="en-GB" sz="2600" dirty="0" smtClean="0"/>
              <a:t>(195) are </a:t>
            </a:r>
            <a:r>
              <a:rPr lang="en-GB" sz="2600" dirty="0"/>
              <a:t>less </a:t>
            </a:r>
            <a:r>
              <a:rPr lang="en-GB" sz="2600" dirty="0" smtClean="0"/>
              <a:t>supportive </a:t>
            </a:r>
            <a:r>
              <a:rPr lang="en-GB" sz="2600" dirty="0"/>
              <a:t>than those in the central </a:t>
            </a:r>
            <a:r>
              <a:rPr lang="en-GB" sz="2600" dirty="0" smtClean="0"/>
              <a:t>(127) and northern (8) </a:t>
            </a:r>
            <a:r>
              <a:rPr lang="en-GB" sz="2600" dirty="0"/>
              <a:t>parts of the </a:t>
            </a:r>
            <a:r>
              <a:rPr lang="en-GB" sz="2600" dirty="0" smtClean="0"/>
              <a:t>Forest.</a:t>
            </a:r>
            <a:endParaRPr lang="en-GB" dirty="0"/>
          </a:p>
        </p:txBody>
      </p:sp>
    </p:spTree>
    <p:extLst>
      <p:ext uri="{BB962C8B-B14F-4D97-AF65-F5344CB8AC3E}">
        <p14:creationId xmlns:p14="http://schemas.microsoft.com/office/powerpoint/2010/main" val="2961427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42781E"/>
                </a:solidFill>
              </a:rPr>
              <a:t>Inpatient </a:t>
            </a:r>
            <a:r>
              <a:rPr lang="en-GB" dirty="0" smtClean="0">
                <a:solidFill>
                  <a:srgbClr val="42781E"/>
                </a:solidFill>
              </a:rPr>
              <a:t>care</a:t>
            </a:r>
            <a:endParaRPr lang="en-GB" dirty="0">
              <a:solidFill>
                <a:srgbClr val="42781E"/>
              </a:solidFill>
            </a:endParaRPr>
          </a:p>
        </p:txBody>
      </p:sp>
      <p:sp>
        <p:nvSpPr>
          <p:cNvPr id="3" name="Content Placeholder 2"/>
          <p:cNvSpPr>
            <a:spLocks noGrp="1"/>
          </p:cNvSpPr>
          <p:nvPr>
            <p:ph idx="1"/>
          </p:nvPr>
        </p:nvSpPr>
        <p:spPr>
          <a:xfrm>
            <a:off x="251520" y="836712"/>
            <a:ext cx="8424936" cy="5112568"/>
          </a:xfrm>
        </p:spPr>
        <p:txBody>
          <a:bodyPr>
            <a:normAutofit/>
          </a:bodyPr>
          <a:lstStyle/>
          <a:p>
            <a:pPr marL="0" indent="0">
              <a:buNone/>
            </a:pPr>
            <a:r>
              <a:rPr lang="en-GB" sz="2000" b="1" i="1" dirty="0" smtClean="0"/>
              <a:t>Providing 24 beds – proposal is for single bedrooms, all with </a:t>
            </a:r>
            <a:r>
              <a:rPr lang="en-GB" sz="2000" b="1" i="1" dirty="0" err="1" smtClean="0"/>
              <a:t>en</a:t>
            </a:r>
            <a:r>
              <a:rPr lang="en-GB" sz="2000" b="1" i="1" dirty="0" smtClean="0"/>
              <a:t>-suite </a:t>
            </a:r>
            <a:r>
              <a:rPr lang="en-GB" sz="2000" b="1" i="1" dirty="0" smtClean="0"/>
              <a:t>bathrooms</a:t>
            </a:r>
          </a:p>
          <a:p>
            <a:pPr marL="0" indent="0">
              <a:buNone/>
            </a:pPr>
            <a:endParaRPr lang="en-GB" dirty="0"/>
          </a:p>
          <a:p>
            <a:pPr marL="0" indent="0">
              <a:buNone/>
            </a:pPr>
            <a:r>
              <a:rPr lang="en-GB" dirty="0" smtClean="0"/>
              <a:t>  </a:t>
            </a:r>
            <a:endParaRPr lang="en-GB" dirty="0" smtClean="0"/>
          </a:p>
          <a:p>
            <a:endParaRPr lang="en-GB" dirty="0"/>
          </a:p>
          <a:p>
            <a:pPr marL="0" indent="0">
              <a:buNone/>
            </a:pPr>
            <a:endParaRPr lang="en-GB" dirty="0" smtClean="0"/>
          </a:p>
          <a:p>
            <a:endParaRPr lang="en-GB" dirty="0" smtClean="0"/>
          </a:p>
          <a:p>
            <a:pPr marL="0" indent="0">
              <a:buNone/>
            </a:pPr>
            <a:endParaRPr lang="en-GB"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798946"/>
            <a:ext cx="8892480" cy="407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2405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600" dirty="0">
                <a:solidFill>
                  <a:srgbClr val="42781E"/>
                </a:solidFill>
              </a:rPr>
              <a:t>Inpatient </a:t>
            </a:r>
            <a:r>
              <a:rPr lang="en-GB" sz="2600" dirty="0" smtClean="0">
                <a:solidFill>
                  <a:srgbClr val="42781E"/>
                </a:solidFill>
              </a:rPr>
              <a:t>care – Qualitative feedback </a:t>
            </a:r>
            <a:endParaRPr lang="en-GB" sz="2600" dirty="0"/>
          </a:p>
        </p:txBody>
      </p:sp>
      <p:sp>
        <p:nvSpPr>
          <p:cNvPr id="9" name="Rounded Rectangular Callout 8"/>
          <p:cNvSpPr/>
          <p:nvPr/>
        </p:nvSpPr>
        <p:spPr>
          <a:xfrm>
            <a:off x="4211960" y="2912200"/>
            <a:ext cx="4228283" cy="1368152"/>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Calibri"/>
                <a:cs typeface="Times New Roman"/>
              </a:rPr>
              <a:t>There are numerous patients from the forest area in hospitals outside the area </a:t>
            </a:r>
            <a:r>
              <a:rPr lang="en-GB" sz="1400" dirty="0" err="1">
                <a:solidFill>
                  <a:srgbClr val="000000"/>
                </a:solidFill>
                <a:effectLst/>
                <a:latin typeface="Calibri"/>
                <a:ea typeface="Calibri"/>
                <a:cs typeface="Times New Roman"/>
              </a:rPr>
              <a:t>atm</a:t>
            </a:r>
            <a:r>
              <a:rPr lang="en-GB" sz="1400" dirty="0">
                <a:solidFill>
                  <a:srgbClr val="000000"/>
                </a:solidFill>
                <a:effectLst/>
                <a:latin typeface="Calibri"/>
                <a:ea typeface="Calibri"/>
                <a:cs typeface="Times New Roman"/>
              </a:rPr>
              <a:t>, with all these new houses being built throughout the forest there is no way 24 beds will cover the 'locals' needs</a:t>
            </a:r>
            <a:r>
              <a:rPr lang="en-GB" sz="1400" dirty="0" smtClean="0">
                <a:solidFill>
                  <a:srgbClr val="000000"/>
                </a:solidFill>
                <a:effectLst/>
                <a:latin typeface="Calibri"/>
                <a:ea typeface="Calibri"/>
                <a:cs typeface="Times New Roman"/>
              </a:rPr>
              <a:t>.</a:t>
            </a:r>
            <a:r>
              <a:rPr lang="en-GB" sz="1400" dirty="0">
                <a:solidFill>
                  <a:srgbClr val="000000"/>
                </a:solidFill>
                <a:effectLst/>
                <a:latin typeface="Calibri"/>
                <a:ea typeface="Calibri"/>
                <a:cs typeface="Times New Roman"/>
              </a:rPr>
              <a:t> </a:t>
            </a:r>
            <a:endParaRPr lang="en-GB" sz="1400" dirty="0">
              <a:effectLst/>
              <a:latin typeface="Calibri"/>
              <a:ea typeface="Calibri"/>
              <a:cs typeface="Times New Roman"/>
            </a:endParaRPr>
          </a:p>
        </p:txBody>
      </p:sp>
      <p:sp>
        <p:nvSpPr>
          <p:cNvPr id="11" name="Rounded Rectangular Callout 10"/>
          <p:cNvSpPr/>
          <p:nvPr/>
        </p:nvSpPr>
        <p:spPr>
          <a:xfrm>
            <a:off x="255673" y="959189"/>
            <a:ext cx="3314700" cy="1173667"/>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Bef>
                <a:spcPts val="300"/>
              </a:spcBef>
              <a:spcAft>
                <a:spcPts val="300"/>
              </a:spcAft>
            </a:pPr>
            <a:r>
              <a:rPr lang="en-GB" sz="1400" dirty="0">
                <a:solidFill>
                  <a:srgbClr val="000000"/>
                </a:solidFill>
                <a:effectLst/>
                <a:latin typeface="Calibri"/>
                <a:ea typeface="Calibri"/>
                <a:cs typeface="Times New Roman"/>
              </a:rPr>
              <a:t>A local hospital which we can get access to inpatient and outpatient services will be good and the travelling will be less than having to go out to Gloucester or Cheltenham</a:t>
            </a:r>
            <a:endParaRPr lang="en-GB" sz="1400" dirty="0">
              <a:effectLst/>
              <a:latin typeface="Calibri"/>
              <a:ea typeface="Calibri"/>
              <a:cs typeface="Times New Roman"/>
            </a:endParaRPr>
          </a:p>
        </p:txBody>
      </p:sp>
      <p:sp>
        <p:nvSpPr>
          <p:cNvPr id="13" name="Rounded Rectangular Callout 12"/>
          <p:cNvSpPr/>
          <p:nvPr/>
        </p:nvSpPr>
        <p:spPr>
          <a:xfrm>
            <a:off x="223966" y="2492896"/>
            <a:ext cx="3438525" cy="1512168"/>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Bef>
                <a:spcPts val="300"/>
              </a:spcBef>
              <a:spcAft>
                <a:spcPts val="300"/>
              </a:spcAft>
            </a:pPr>
            <a:r>
              <a:rPr lang="en-GB" sz="1400" dirty="0">
                <a:solidFill>
                  <a:srgbClr val="000000"/>
                </a:solidFill>
                <a:effectLst/>
                <a:latin typeface="Calibri"/>
                <a:ea typeface="Calibri"/>
                <a:cs typeface="Times New Roman"/>
              </a:rPr>
              <a:t>As a staff nurse who currently works at the </a:t>
            </a:r>
            <a:r>
              <a:rPr lang="en-GB" sz="1400" dirty="0" smtClean="0">
                <a:solidFill>
                  <a:srgbClr val="000000"/>
                </a:solidFill>
                <a:effectLst/>
                <a:latin typeface="Calibri"/>
                <a:ea typeface="Calibri"/>
                <a:cs typeface="Times New Roman"/>
              </a:rPr>
              <a:t>Dilke </a:t>
            </a:r>
            <a:r>
              <a:rPr lang="en-GB" sz="1400" dirty="0">
                <a:solidFill>
                  <a:srgbClr val="000000"/>
                </a:solidFill>
                <a:effectLst/>
                <a:latin typeface="Calibri"/>
                <a:ea typeface="Calibri"/>
                <a:cs typeface="Times New Roman"/>
              </a:rPr>
              <a:t>the resources we are having to work with, or lack of inhibits our ability to care for our inpatients to the standard at which everyone should expect from a modern NHS. </a:t>
            </a:r>
            <a:endParaRPr lang="en-GB" sz="1400" dirty="0">
              <a:effectLst/>
              <a:latin typeface="Calibri"/>
              <a:ea typeface="Calibri"/>
              <a:cs typeface="Times New Roman"/>
            </a:endParaRPr>
          </a:p>
        </p:txBody>
      </p:sp>
      <p:sp>
        <p:nvSpPr>
          <p:cNvPr id="14" name="Rounded Rectangular Callout 13"/>
          <p:cNvSpPr/>
          <p:nvPr/>
        </p:nvSpPr>
        <p:spPr>
          <a:xfrm>
            <a:off x="4211960" y="836713"/>
            <a:ext cx="4399259" cy="1676252"/>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Calibri"/>
                <a:cs typeface="Times New Roman"/>
              </a:rPr>
              <a:t>Need to be able to provide end of life care in a hospital - not all patients wish to die at home and no hospice inpatient facility in forest Concerned about reduction in beds.  Beds currently occupied by many Glos and </a:t>
            </a:r>
            <a:r>
              <a:rPr lang="en-GB" sz="1400" dirty="0" err="1">
                <a:solidFill>
                  <a:srgbClr val="000000"/>
                </a:solidFill>
                <a:effectLst/>
                <a:latin typeface="Calibri"/>
                <a:ea typeface="Calibri"/>
                <a:cs typeface="Times New Roman"/>
              </a:rPr>
              <a:t>Chelt</a:t>
            </a:r>
            <a:r>
              <a:rPr lang="en-GB" sz="1400" dirty="0">
                <a:solidFill>
                  <a:srgbClr val="000000"/>
                </a:solidFill>
                <a:effectLst/>
                <a:latin typeface="Calibri"/>
                <a:ea typeface="Calibri"/>
                <a:cs typeface="Times New Roman"/>
              </a:rPr>
              <a:t> patients as they do not have a community hospital. This will not change</a:t>
            </a:r>
            <a:r>
              <a:rPr lang="en-GB" sz="1400" dirty="0" smtClean="0">
                <a:solidFill>
                  <a:srgbClr val="000000"/>
                </a:solidFill>
                <a:effectLst/>
                <a:latin typeface="Calibri"/>
                <a:ea typeface="Calibri"/>
                <a:cs typeface="Times New Roman"/>
              </a:rPr>
              <a:t>. </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16" name="Rounded Rectangular Callout 15"/>
          <p:cNvSpPr/>
          <p:nvPr/>
        </p:nvSpPr>
        <p:spPr>
          <a:xfrm>
            <a:off x="4067944" y="4659504"/>
            <a:ext cx="3276600" cy="945891"/>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a:solidFill>
                  <a:srgbClr val="000000"/>
                </a:solidFill>
                <a:effectLst/>
                <a:latin typeface="Calibri"/>
                <a:ea typeface="Calibri"/>
                <a:cs typeface="Times New Roman"/>
              </a:rPr>
              <a:t>I think individual rooms whilst helpful to a degree with infection control do not overall aid care or recovery</a:t>
            </a:r>
            <a:r>
              <a:rPr lang="en-GB" sz="1400" dirty="0" smtClean="0">
                <a:solidFill>
                  <a:srgbClr val="000000"/>
                </a:solidFill>
                <a:effectLst/>
                <a:latin typeface="Calibri"/>
                <a:ea typeface="Calibri"/>
                <a:cs typeface="Times New Roman"/>
              </a:rPr>
              <a:t>. </a:t>
            </a: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
        <p:nvSpPr>
          <p:cNvPr id="17" name="Rounded Rectangular Callout 16"/>
          <p:cNvSpPr/>
          <p:nvPr/>
        </p:nvSpPr>
        <p:spPr>
          <a:xfrm>
            <a:off x="630224" y="4437112"/>
            <a:ext cx="2626008" cy="948848"/>
          </a:xfrm>
          <a:prstGeom prst="wedgeRoundRectCallout">
            <a:avLst/>
          </a:prstGeom>
          <a:no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en-GB" sz="1400" dirty="0" smtClean="0">
                <a:solidFill>
                  <a:srgbClr val="000000"/>
                </a:solidFill>
                <a:effectLst/>
                <a:latin typeface="Calibri"/>
                <a:ea typeface="Calibri"/>
                <a:cs typeface="Times New Roman"/>
              </a:rPr>
              <a:t>Better facilities in the single rooms would be more beneficial</a:t>
            </a:r>
            <a:endParaRPr lang="en-GB" sz="1400" dirty="0" smtClean="0">
              <a:effectLst/>
              <a:latin typeface="Calibri"/>
              <a:ea typeface="Calibri"/>
              <a:cs typeface="Times New Roman"/>
            </a:endParaRPr>
          </a:p>
          <a:p>
            <a:pPr>
              <a:spcBef>
                <a:spcPts val="300"/>
              </a:spcBef>
              <a:spcAft>
                <a:spcPts val="300"/>
              </a:spcAft>
            </a:pPr>
            <a:r>
              <a:rPr lang="en-GB" sz="1200" dirty="0">
                <a:solidFill>
                  <a:srgbClr val="000000"/>
                </a:solidFill>
                <a:effectLst/>
                <a:latin typeface="Calibri"/>
                <a:ea typeface="Calibri"/>
                <a:cs typeface="Times New Roman"/>
              </a:rPr>
              <a:t> </a:t>
            </a:r>
            <a:endParaRPr lang="en-GB" sz="1200" dirty="0">
              <a:effectLst/>
              <a:latin typeface="Calibri"/>
              <a:ea typeface="Calibri"/>
              <a:cs typeface="Times New Roman"/>
            </a:endParaRPr>
          </a:p>
        </p:txBody>
      </p:sp>
    </p:spTree>
    <p:extLst>
      <p:ext uri="{BB962C8B-B14F-4D97-AF65-F5344CB8AC3E}">
        <p14:creationId xmlns:p14="http://schemas.microsoft.com/office/powerpoint/2010/main" val="2597636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2161</TotalTime>
  <Words>1667</Words>
  <Application>Microsoft Office PowerPoint</Application>
  <PresentationFormat>On-screen Show (4:3)</PresentationFormat>
  <Paragraphs>113</Paragraphs>
  <Slides>19</Slides>
  <Notes>2</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2_Office Theme</vt:lpstr>
      <vt:lpstr>1_Office Theme</vt:lpstr>
      <vt:lpstr>A new Community Hospital for the Forest of Dean  Output of Consultation  Health Overview and Scrutiny Committee 12 January 2021 </vt:lpstr>
      <vt:lpstr>Consultation Key Facts</vt:lpstr>
      <vt:lpstr>Background to Consultation </vt:lpstr>
      <vt:lpstr>What the consultation is about</vt:lpstr>
      <vt:lpstr>Communications</vt:lpstr>
      <vt:lpstr> Covid 19: A socially distanced consultation</vt:lpstr>
      <vt:lpstr>Responses to the Consultation </vt:lpstr>
      <vt:lpstr>Inpatient care</vt:lpstr>
      <vt:lpstr>Inpatient care – Qualitative feedback </vt:lpstr>
      <vt:lpstr>Urgent Care</vt:lpstr>
      <vt:lpstr>Urgent care – Qualitative feedback </vt:lpstr>
      <vt:lpstr>Diagnostic Services</vt:lpstr>
      <vt:lpstr>Diagnostic Services – Qualitative feedback</vt:lpstr>
      <vt:lpstr>Outpatient services</vt:lpstr>
      <vt:lpstr>Outpatient services – Qualitative feedback</vt:lpstr>
      <vt:lpstr>Impact of proposals – Positive and negative</vt:lpstr>
      <vt:lpstr>If you think any of our proposals could have a negative impact on you and/or your family, how should we try to limit this?</vt:lpstr>
      <vt:lpstr>Other correspondence</vt:lpstr>
      <vt:lpstr>Next steps</vt:lpstr>
    </vt:vector>
  </TitlesOfParts>
  <Company>Gloucestershire NHS Trusts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Account</dc:creator>
  <cp:lastModifiedBy>Smith Caroline A (NHS Gloucestershire)</cp:lastModifiedBy>
  <cp:revision>151</cp:revision>
  <cp:lastPrinted>2017-10-10T11:16:21Z</cp:lastPrinted>
  <dcterms:created xsi:type="dcterms:W3CDTF">2017-06-26T14:12:29Z</dcterms:created>
  <dcterms:modified xsi:type="dcterms:W3CDTF">2021-01-05T17:08:13Z</dcterms:modified>
</cp:coreProperties>
</file>